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0"/>
  </p:notesMasterIdLst>
  <p:sldIdLst>
    <p:sldId id="257" r:id="rId5"/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255A46-46C5-8BA4-D06A-6BAC28574F09}" v="14" dt="2026-01-15T09:34:06.56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met Algül" userId="S::s210204004@ankarabilim.edu.tr::9b553b9d-f839-4f37-8eab-185357c99952" providerId="AD" clId="Web-{CB255A46-46C5-8BA4-D06A-6BAC28574F09}"/>
    <pc:docChg chg="modSld sldOrd">
      <pc:chgData name="Mehmet Algül" userId="S::s210204004@ankarabilim.edu.tr::9b553b9d-f839-4f37-8eab-185357c99952" providerId="AD" clId="Web-{CB255A46-46C5-8BA4-D06A-6BAC28574F09}" dt="2026-01-15T09:34:06.564" v="13"/>
      <pc:docMkLst>
        <pc:docMk/>
      </pc:docMkLst>
      <pc:sldChg chg="ord">
        <pc:chgData name="Mehmet Algül" userId="S::s210204004@ankarabilim.edu.tr::9b553b9d-f839-4f37-8eab-185357c99952" providerId="AD" clId="Web-{CB255A46-46C5-8BA4-D06A-6BAC28574F09}" dt="2026-01-15T09:31:47.590" v="0"/>
        <pc:sldMkLst>
          <pc:docMk/>
          <pc:sldMk cId="0" sldId="257"/>
        </pc:sldMkLst>
      </pc:sldChg>
      <pc:sldChg chg="modSp ord">
        <pc:chgData name="Mehmet Algül" userId="S::s210204004@ankarabilim.edu.tr::9b553b9d-f839-4f37-8eab-185357c99952" providerId="AD" clId="Web-{CB255A46-46C5-8BA4-D06A-6BAC28574F09}" dt="2026-01-15T09:34:06.564" v="13"/>
        <pc:sldMkLst>
          <pc:docMk/>
          <pc:sldMk cId="0" sldId="259"/>
        </pc:sldMkLst>
        <pc:spChg chg="mod">
          <ac:chgData name="Mehmet Algül" userId="S::s210204004@ankarabilim.edu.tr::9b553b9d-f839-4f37-8eab-185357c99952" providerId="AD" clId="Web-{CB255A46-46C5-8BA4-D06A-6BAC28574F09}" dt="2026-01-15T09:33:41.860" v="10"/>
          <ac:spMkLst>
            <pc:docMk/>
            <pc:sldMk cId="0" sldId="259"/>
            <ac:spMk id="171" creationId="{00000000-0000-0000-0000-000000000000}"/>
          </ac:spMkLst>
        </pc:spChg>
        <pc:spChg chg="mod">
          <ac:chgData name="Mehmet Algül" userId="S::s210204004@ankarabilim.edu.tr::9b553b9d-f839-4f37-8eab-185357c99952" providerId="AD" clId="Web-{CB255A46-46C5-8BA4-D06A-6BAC28574F09}" dt="2026-01-15T09:33:37.251" v="8"/>
          <ac:spMkLst>
            <pc:docMk/>
            <pc:sldMk cId="0" sldId="259"/>
            <ac:spMk id="172" creationId="{00000000-0000-0000-0000-000000000000}"/>
          </ac:spMkLst>
        </pc:spChg>
        <pc:spChg chg="mod">
          <ac:chgData name="Mehmet Algül" userId="S::s210204004@ankarabilim.edu.tr::9b553b9d-f839-4f37-8eab-185357c99952" providerId="AD" clId="Web-{CB255A46-46C5-8BA4-D06A-6BAC28574F09}" dt="2026-01-15T09:33:45.563" v="12"/>
          <ac:spMkLst>
            <pc:docMk/>
            <pc:sldMk cId="0" sldId="259"/>
            <ac:spMk id="173" creationId="{00000000-0000-0000-0000-000000000000}"/>
          </ac:spMkLst>
        </pc:spChg>
      </pc:sldChg>
      <pc:sldChg chg="ord">
        <pc:chgData name="Mehmet Algül" userId="S::s210204004@ankarabilim.edu.tr::9b553b9d-f839-4f37-8eab-185357c99952" providerId="AD" clId="Web-{CB255A46-46C5-8BA4-D06A-6BAC28574F09}" dt="2026-01-15T09:33:07.422" v="1"/>
        <pc:sldMkLst>
          <pc:docMk/>
          <pc:sldMk cId="0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96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06" name="Image 1" descr="Imag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39;p9" descr="Google Shape;39;p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7FD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65" name="Google Shape;41;p9" descr="Google Shape;41;p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;p2" descr="Google Shape;11;p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4" name="Google Shape;13;p2" descr="Google Shape;13;p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731519" y="110489"/>
            <a:ext cx="13167362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731519" y="1920239"/>
            <a:ext cx="13167362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0"/>
          <p:cNvSpPr txBox="1"/>
          <p:nvPr/>
        </p:nvSpPr>
        <p:spPr>
          <a:xfrm>
            <a:off x="793790" y="623767"/>
            <a:ext cx="4088898" cy="512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100"/>
              </a:lnSpc>
              <a:defRPr sz="3300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Team Ownership Map</a:t>
            </a:r>
          </a:p>
        </p:txBody>
      </p:sp>
      <p:sp>
        <p:nvSpPr>
          <p:cNvPr id="122" name="Text 1"/>
          <p:cNvSpPr txBox="1"/>
          <p:nvPr/>
        </p:nvSpPr>
        <p:spPr>
          <a:xfrm>
            <a:off x="793790" y="1495543"/>
            <a:ext cx="3467994" cy="310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Roles → Deliverables → Cross-review</a:t>
            </a:r>
          </a:p>
        </p:txBody>
      </p:sp>
      <p:sp>
        <p:nvSpPr>
          <p:cNvPr id="123" name="Shape 2"/>
          <p:cNvSpPr/>
          <p:nvPr/>
        </p:nvSpPr>
        <p:spPr>
          <a:xfrm>
            <a:off x="793790" y="2027039"/>
            <a:ext cx="6436401" cy="2590682"/>
          </a:xfrm>
          <a:prstGeom prst="roundRect">
            <a:avLst>
              <a:gd name="adj" fmla="val 4235"/>
            </a:avLst>
          </a:prstGeom>
          <a:solidFill>
            <a:srgbClr val="FFFFFF"/>
          </a:solidFill>
          <a:ln w="22860">
            <a:solidFill>
              <a:srgbClr val="C5C7D2"/>
            </a:solidFill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24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29" y="2027039"/>
            <a:ext cx="91441" cy="2590682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Text 3"/>
          <p:cNvSpPr txBox="1"/>
          <p:nvPr/>
        </p:nvSpPr>
        <p:spPr>
          <a:xfrm>
            <a:off x="1055250" y="2219919"/>
            <a:ext cx="1458418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Mehmet ALGÜL</a:t>
            </a:r>
          </a:p>
        </p:txBody>
      </p:sp>
      <p:sp>
        <p:nvSpPr>
          <p:cNvPr id="126" name="Text 4"/>
          <p:cNvSpPr txBox="1"/>
          <p:nvPr/>
        </p:nvSpPr>
        <p:spPr>
          <a:xfrm>
            <a:off x="1055250" y="2587704"/>
            <a:ext cx="3352752" cy="251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100"/>
              </a:lnSpc>
              <a:defRPr sz="1300" b="1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pPr>
            <a:r>
              <a:t>Role:</a:t>
            </a:r>
            <a:r>
              <a:rPr b="0"/>
              <a:t> System Software &amp; ConOps Integration</a:t>
            </a:r>
          </a:p>
        </p:txBody>
      </p:sp>
      <p:sp>
        <p:nvSpPr>
          <p:cNvPr id="127" name="Text 5"/>
          <p:cNvSpPr txBox="1"/>
          <p:nvPr/>
        </p:nvSpPr>
        <p:spPr>
          <a:xfrm>
            <a:off x="1055250" y="2961918"/>
            <a:ext cx="5982058" cy="784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100"/>
              </a:lnSpc>
              <a:defRPr sz="1300" b="1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pPr>
            <a:r>
              <a:t>Key Deliverables:</a:t>
            </a:r>
            <a:r>
              <a:rPr b="0"/>
              <a:t> ConOps alignment across modes; TTS/STT workflow; I/O logic (commands, alerts, state transitions); safe-mode behaviors and UX message set</a:t>
            </a:r>
          </a:p>
        </p:txBody>
      </p:sp>
      <p:sp>
        <p:nvSpPr>
          <p:cNvPr id="128" name="Text 6"/>
          <p:cNvSpPr txBox="1"/>
          <p:nvPr/>
        </p:nvSpPr>
        <p:spPr>
          <a:xfrm>
            <a:off x="1055250" y="3880484"/>
            <a:ext cx="5982058" cy="518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100"/>
              </a:lnSpc>
              <a:defRPr sz="1300" b="1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pPr>
            <a:r>
              <a:t>Interfaces:</a:t>
            </a:r>
            <a:r>
              <a:rPr b="0"/>
              <a:t> Connects perception + navigation outputs into user-facing guidance; defines decision thresholds and fallback messaging</a:t>
            </a:r>
          </a:p>
        </p:txBody>
      </p:sp>
      <p:sp>
        <p:nvSpPr>
          <p:cNvPr id="129" name="Shape 7"/>
          <p:cNvSpPr/>
          <p:nvPr/>
        </p:nvSpPr>
        <p:spPr>
          <a:xfrm>
            <a:off x="7400211" y="2027039"/>
            <a:ext cx="6436401" cy="2590682"/>
          </a:xfrm>
          <a:prstGeom prst="roundRect">
            <a:avLst>
              <a:gd name="adj" fmla="val 4235"/>
            </a:avLst>
          </a:prstGeom>
          <a:solidFill>
            <a:srgbClr val="FFFFFF"/>
          </a:solidFill>
          <a:ln w="22860">
            <a:solidFill>
              <a:srgbClr val="C5C7D2"/>
            </a:solidFill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30" name="Image 1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351" y="2027039"/>
            <a:ext cx="91441" cy="2590682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Text 8"/>
          <p:cNvSpPr txBox="1"/>
          <p:nvPr/>
        </p:nvSpPr>
        <p:spPr>
          <a:xfrm>
            <a:off x="7661671" y="2219919"/>
            <a:ext cx="1439566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Yasin YILDIRIM</a:t>
            </a:r>
          </a:p>
        </p:txBody>
      </p:sp>
      <p:sp>
        <p:nvSpPr>
          <p:cNvPr id="132" name="Text 9"/>
          <p:cNvSpPr txBox="1"/>
          <p:nvPr/>
        </p:nvSpPr>
        <p:spPr>
          <a:xfrm>
            <a:off x="7661671" y="2587704"/>
            <a:ext cx="3637404" cy="251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100"/>
              </a:lnSpc>
              <a:defRPr sz="1300" b="1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pPr>
            <a:r>
              <a:t>Role:</a:t>
            </a:r>
            <a:r>
              <a:rPr b="0"/>
              <a:t> AI-Focused Software Design &amp; Architecture</a:t>
            </a:r>
          </a:p>
        </p:txBody>
      </p:sp>
      <p:sp>
        <p:nvSpPr>
          <p:cNvPr id="133" name="Text 10"/>
          <p:cNvSpPr txBox="1"/>
          <p:nvPr/>
        </p:nvSpPr>
        <p:spPr>
          <a:xfrm>
            <a:off x="7661671" y="2961918"/>
            <a:ext cx="5982058" cy="784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100"/>
              </a:lnSpc>
              <a:defRPr sz="1300" b="1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pPr>
            <a:r>
              <a:t>Key Deliverables:</a:t>
            </a:r>
            <a:r>
              <a:rPr b="0"/>
              <a:t> Vision pipeline design; image processing + pre/post-processing plan; model trade-off analysis (YOLO vs U-Net) and optimization direction; latency/FPS targets &amp; constraints mapping to FR/NFR</a:t>
            </a:r>
          </a:p>
        </p:txBody>
      </p:sp>
      <p:sp>
        <p:nvSpPr>
          <p:cNvPr id="134" name="Text 11"/>
          <p:cNvSpPr txBox="1"/>
          <p:nvPr/>
        </p:nvSpPr>
        <p:spPr>
          <a:xfrm>
            <a:off x="7661671" y="3880484"/>
            <a:ext cx="5982058" cy="518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100"/>
              </a:lnSpc>
              <a:defRPr sz="1300" b="1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pPr>
            <a:r>
              <a:t>Interfaces:</a:t>
            </a:r>
            <a:r>
              <a:rPr b="0"/>
              <a:t> Defines model I/O contract (detections → obstacle classes/confidence) consumed by ConOps + alert logic</a:t>
            </a:r>
          </a:p>
        </p:txBody>
      </p:sp>
      <p:sp>
        <p:nvSpPr>
          <p:cNvPr id="135" name="Shape 12"/>
          <p:cNvSpPr/>
          <p:nvPr/>
        </p:nvSpPr>
        <p:spPr>
          <a:xfrm>
            <a:off x="793790" y="4787741"/>
            <a:ext cx="6436401" cy="2590682"/>
          </a:xfrm>
          <a:prstGeom prst="roundRect">
            <a:avLst>
              <a:gd name="adj" fmla="val 4235"/>
            </a:avLst>
          </a:prstGeom>
          <a:solidFill>
            <a:srgbClr val="FFFFFF"/>
          </a:solidFill>
          <a:ln w="22860">
            <a:solidFill>
              <a:srgbClr val="C5C7D2"/>
            </a:solidFill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36" name="Image 2" descr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29" y="4787741"/>
            <a:ext cx="91441" cy="2590682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ext 13"/>
          <p:cNvSpPr txBox="1"/>
          <p:nvPr/>
        </p:nvSpPr>
        <p:spPr>
          <a:xfrm>
            <a:off x="1055250" y="4980623"/>
            <a:ext cx="1281709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İlayda YAKAR</a:t>
            </a:r>
          </a:p>
        </p:txBody>
      </p:sp>
      <p:sp>
        <p:nvSpPr>
          <p:cNvPr id="138" name="Text 14"/>
          <p:cNvSpPr txBox="1"/>
          <p:nvPr/>
        </p:nvSpPr>
        <p:spPr>
          <a:xfrm>
            <a:off x="1055250" y="5348406"/>
            <a:ext cx="3719793" cy="251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100"/>
              </a:lnSpc>
              <a:defRPr sz="1300" b="1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pPr>
            <a:r>
              <a:t>Role:</a:t>
            </a:r>
            <a:r>
              <a:rPr b="0"/>
              <a:t> System Integration, Reliability &amp; Robustness</a:t>
            </a:r>
          </a:p>
        </p:txBody>
      </p:sp>
      <p:sp>
        <p:nvSpPr>
          <p:cNvPr id="139" name="Text 15"/>
          <p:cNvSpPr txBox="1"/>
          <p:nvPr/>
        </p:nvSpPr>
        <p:spPr>
          <a:xfrm>
            <a:off x="1055250" y="5722620"/>
            <a:ext cx="5982058" cy="784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100"/>
              </a:lnSpc>
              <a:defRPr sz="1300" b="1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pPr>
            <a:r>
              <a:t>Key Deliverables:</a:t>
            </a:r>
            <a:r>
              <a:rPr b="0"/>
              <a:t> Power modes &amp; thermal-aware operation; sensor health checks/watchdog strategy; physical robustness considerations (connectors, sealing, wearability); fail-safe triggers (stop &amp; rescan)</a:t>
            </a:r>
          </a:p>
        </p:txBody>
      </p:sp>
      <p:sp>
        <p:nvSpPr>
          <p:cNvPr id="140" name="Text 16"/>
          <p:cNvSpPr txBox="1"/>
          <p:nvPr/>
        </p:nvSpPr>
        <p:spPr>
          <a:xfrm>
            <a:off x="1055250" y="6641186"/>
            <a:ext cx="5982058" cy="518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100"/>
              </a:lnSpc>
              <a:defRPr sz="1300" b="1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pPr>
            <a:r>
              <a:t>Interfaces:</a:t>
            </a:r>
            <a:r>
              <a:rPr b="0"/>
              <a:t> Ensures modules work end-to-end under real conditions; ties power/thermal limits to dynamic scaling behavior</a:t>
            </a:r>
          </a:p>
        </p:txBody>
      </p:sp>
      <p:sp>
        <p:nvSpPr>
          <p:cNvPr id="141" name="Shape 17"/>
          <p:cNvSpPr/>
          <p:nvPr/>
        </p:nvSpPr>
        <p:spPr>
          <a:xfrm>
            <a:off x="7400211" y="4787741"/>
            <a:ext cx="6436401" cy="2590682"/>
          </a:xfrm>
          <a:prstGeom prst="roundRect">
            <a:avLst>
              <a:gd name="adj" fmla="val 4235"/>
            </a:avLst>
          </a:prstGeom>
          <a:solidFill>
            <a:srgbClr val="FFFFFF"/>
          </a:solidFill>
          <a:ln w="22860">
            <a:solidFill>
              <a:srgbClr val="C5C7D2"/>
            </a:solidFill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42" name="Image 3" descr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351" y="4787741"/>
            <a:ext cx="91441" cy="2590682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Text 18"/>
          <p:cNvSpPr txBox="1"/>
          <p:nvPr/>
        </p:nvSpPr>
        <p:spPr>
          <a:xfrm>
            <a:off x="7661671" y="4980623"/>
            <a:ext cx="1085554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Enes ÜNLÜ</a:t>
            </a:r>
          </a:p>
        </p:txBody>
      </p:sp>
      <p:sp>
        <p:nvSpPr>
          <p:cNvPr id="144" name="Text 19"/>
          <p:cNvSpPr txBox="1"/>
          <p:nvPr/>
        </p:nvSpPr>
        <p:spPr>
          <a:xfrm>
            <a:off x="7661671" y="5348406"/>
            <a:ext cx="3533572" cy="251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100"/>
              </a:lnSpc>
              <a:defRPr sz="1300" b="1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pPr>
            <a:r>
              <a:t>Role:</a:t>
            </a:r>
            <a:r>
              <a:rPr b="0"/>
              <a:t> Embedded Hardware &amp; Offline Navigation</a:t>
            </a:r>
          </a:p>
        </p:txBody>
      </p:sp>
      <p:sp>
        <p:nvSpPr>
          <p:cNvPr id="145" name="Text 20"/>
          <p:cNvSpPr txBox="1"/>
          <p:nvPr/>
        </p:nvSpPr>
        <p:spPr>
          <a:xfrm>
            <a:off x="7661671" y="5722620"/>
            <a:ext cx="5982058" cy="784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100"/>
              </a:lnSpc>
              <a:defRPr sz="1300" b="1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pPr>
            <a:r>
              <a:t>Key Deliverables:</a:t>
            </a:r>
            <a:r>
              <a:rPr b="0"/>
              <a:t> Hardware integration plan (compute + sensors); offline OSM region strategy; routing + reroute logic; localization drift handling assumptions (GPS noise / urban canyon)</a:t>
            </a:r>
          </a:p>
        </p:txBody>
      </p:sp>
      <p:sp>
        <p:nvSpPr>
          <p:cNvPr id="146" name="Text 21"/>
          <p:cNvSpPr txBox="1"/>
          <p:nvPr/>
        </p:nvSpPr>
        <p:spPr>
          <a:xfrm>
            <a:off x="7661671" y="6641186"/>
            <a:ext cx="5982058" cy="518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100"/>
              </a:lnSpc>
              <a:defRPr sz="1300" b="1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pPr>
            <a:r>
              <a:t>Interfaces:</a:t>
            </a:r>
            <a:r>
              <a:rPr b="0"/>
              <a:t> Provides navigation outputs (turn-by-turn / reroute signals) to interaction layer; aligns map update workflow with offline constraints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00;p20" descr="Google Shape;200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Google Shape;201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7FD">
              <a:alpha val="8470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263" name="Google Shape;202;p20" descr="Google Shape;202;p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723" y="623767"/>
            <a:ext cx="10282834" cy="3135989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Google Shape;203;p20"/>
          <p:cNvSpPr txBox="1"/>
          <p:nvPr/>
        </p:nvSpPr>
        <p:spPr>
          <a:xfrm>
            <a:off x="793789" y="4031932"/>
            <a:ext cx="564761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352"/>
              </a:lnSpc>
              <a:defRPr sz="35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Key Engineering Targets</a:t>
            </a:r>
          </a:p>
        </p:txBody>
      </p:sp>
      <p:sp>
        <p:nvSpPr>
          <p:cNvPr id="265" name="Google Shape;204;p20"/>
          <p:cNvSpPr txBox="1"/>
          <p:nvPr/>
        </p:nvSpPr>
        <p:spPr>
          <a:xfrm>
            <a:off x="793790" y="4871084"/>
            <a:ext cx="13042822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0714"/>
              </a:lnSpc>
              <a:defRPr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The development of ALAS is guided by stringent performance and safety constraints to ensure a reliable and effective assistive device.</a:t>
            </a:r>
          </a:p>
        </p:txBody>
      </p:sp>
      <p:sp>
        <p:nvSpPr>
          <p:cNvPr id="266" name="Google Shape;205;p20"/>
          <p:cNvSpPr txBox="1"/>
          <p:nvPr/>
        </p:nvSpPr>
        <p:spPr>
          <a:xfrm>
            <a:off x="793790" y="5365432"/>
            <a:ext cx="13042822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60714"/>
              </a:lnSpc>
              <a:defRPr b="1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Real-time Responsiveness:</a:t>
            </a:r>
            <a:r>
              <a:rPr b="0"/>
              <a:t> Minimizing latency for immediate obstacle detection and navigation feedback.</a:t>
            </a:r>
          </a:p>
        </p:txBody>
      </p:sp>
      <p:sp>
        <p:nvSpPr>
          <p:cNvPr id="267" name="Google Shape;206;p20"/>
          <p:cNvSpPr txBox="1"/>
          <p:nvPr/>
        </p:nvSpPr>
        <p:spPr>
          <a:xfrm>
            <a:off x="793790" y="5719167"/>
            <a:ext cx="13042822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60714"/>
              </a:lnSpc>
              <a:defRPr b="1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Power Efficiency:</a:t>
            </a:r>
            <a:r>
              <a:rPr b="0"/>
              <a:t> Optimizing battery life for extended outdoor use, a critical factor for user independence.</a:t>
            </a:r>
          </a:p>
        </p:txBody>
      </p:sp>
      <p:sp>
        <p:nvSpPr>
          <p:cNvPr id="268" name="Google Shape;207;p20"/>
          <p:cNvSpPr txBox="1"/>
          <p:nvPr/>
        </p:nvSpPr>
        <p:spPr>
          <a:xfrm>
            <a:off x="793790" y="6072902"/>
            <a:ext cx="13042822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60714"/>
              </a:lnSpc>
              <a:defRPr b="1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Offline Capability:</a:t>
            </a:r>
            <a:r>
              <a:rPr b="0"/>
              <a:t> Ensuring full functionality without internet access, crucial for ubiquitous and reliable assistance.</a:t>
            </a:r>
          </a:p>
        </p:txBody>
      </p:sp>
      <p:sp>
        <p:nvSpPr>
          <p:cNvPr id="269" name="Google Shape;208;p20"/>
          <p:cNvSpPr txBox="1"/>
          <p:nvPr/>
        </p:nvSpPr>
        <p:spPr>
          <a:xfrm>
            <a:off x="793790" y="6426637"/>
            <a:ext cx="13042822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60714"/>
              </a:lnSpc>
              <a:defRPr b="1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Accuracy &amp; Robustness:</a:t>
            </a:r>
            <a:r>
              <a:rPr b="0"/>
              <a:t> High precision in perception and navigation, even in challenging environmental conditions.</a:t>
            </a:r>
          </a:p>
        </p:txBody>
      </p:sp>
      <p:sp>
        <p:nvSpPr>
          <p:cNvPr id="270" name="Google Shape;209;p20"/>
          <p:cNvSpPr txBox="1"/>
          <p:nvPr/>
        </p:nvSpPr>
        <p:spPr>
          <a:xfrm>
            <a:off x="793790" y="6780370"/>
            <a:ext cx="13042822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60714"/>
              </a:lnSpc>
              <a:defRPr b="1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User Safety:</a:t>
            </a:r>
            <a:r>
              <a:rPr b="0"/>
              <a:t> Prioritizing hazard avoidance and clear communication of environmental information.</a:t>
            </a:r>
          </a:p>
        </p:txBody>
      </p:sp>
      <p:sp>
        <p:nvSpPr>
          <p:cNvPr id="271" name="Google Shape;210;p20"/>
          <p:cNvSpPr txBox="1"/>
          <p:nvPr/>
        </p:nvSpPr>
        <p:spPr>
          <a:xfrm>
            <a:off x="793790" y="7274718"/>
            <a:ext cx="13042822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636"/>
              </a:lnSpc>
              <a:defRPr sz="11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Real-time performance targets: Latency, FPS, offline operation, power constraints.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75" name="Text 1"/>
          <p:cNvSpPr txBox="1"/>
          <p:nvPr/>
        </p:nvSpPr>
        <p:spPr>
          <a:xfrm>
            <a:off x="793790" y="623767"/>
            <a:ext cx="3842048" cy="486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900"/>
              </a:lnSpc>
              <a:defRPr sz="31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Key Design Decisions</a:t>
            </a:r>
          </a:p>
        </p:txBody>
      </p:sp>
      <p:sp>
        <p:nvSpPr>
          <p:cNvPr id="276" name="Text 2"/>
          <p:cNvSpPr txBox="1"/>
          <p:nvPr/>
        </p:nvSpPr>
        <p:spPr>
          <a:xfrm>
            <a:off x="793790" y="1358026"/>
            <a:ext cx="11115800" cy="23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The development process involved critical evaluations and trade-offs between various engineering alternatives to optimize system performance and user experience.</a:t>
            </a:r>
          </a:p>
        </p:txBody>
      </p:sp>
      <p:sp>
        <p:nvSpPr>
          <p:cNvPr id="277" name="Shape 3"/>
          <p:cNvSpPr/>
          <p:nvPr/>
        </p:nvSpPr>
        <p:spPr>
          <a:xfrm>
            <a:off x="793790" y="1790700"/>
            <a:ext cx="6441996" cy="1214557"/>
          </a:xfrm>
          <a:prstGeom prst="roundRect">
            <a:avLst>
              <a:gd name="adj" fmla="val 9034"/>
            </a:avLst>
          </a:prstGeom>
          <a:solidFill>
            <a:srgbClr val="FFFFFF"/>
          </a:solidFill>
          <a:ln w="22860">
            <a:solidFill>
              <a:srgbClr val="C5C7D2"/>
            </a:solidFill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78" name="Image 1" descr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29" y="1790700"/>
            <a:ext cx="91441" cy="121455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ext 4"/>
          <p:cNvSpPr txBox="1"/>
          <p:nvPr/>
        </p:nvSpPr>
        <p:spPr>
          <a:xfrm>
            <a:off x="1043940" y="1972269"/>
            <a:ext cx="2352837" cy="236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Edge vs. Cloud Processing:</a:t>
            </a:r>
          </a:p>
        </p:txBody>
      </p:sp>
      <p:sp>
        <p:nvSpPr>
          <p:cNvPr id="280" name="Text 5"/>
          <p:cNvSpPr txBox="1"/>
          <p:nvPr/>
        </p:nvSpPr>
        <p:spPr>
          <a:xfrm>
            <a:off x="1043939" y="2315528"/>
            <a:ext cx="5416874" cy="23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Analysis of on-device computation versus remote server processing for AI tasks.</a:t>
            </a:r>
          </a:p>
        </p:txBody>
      </p:sp>
      <p:sp>
        <p:nvSpPr>
          <p:cNvPr id="281" name="Shape 6"/>
          <p:cNvSpPr/>
          <p:nvPr/>
        </p:nvSpPr>
        <p:spPr>
          <a:xfrm>
            <a:off x="7394495" y="1790700"/>
            <a:ext cx="6442116" cy="1214557"/>
          </a:xfrm>
          <a:prstGeom prst="roundRect">
            <a:avLst>
              <a:gd name="adj" fmla="val 9034"/>
            </a:avLst>
          </a:prstGeom>
          <a:solidFill>
            <a:srgbClr val="FFFFFF"/>
          </a:solidFill>
          <a:ln w="22860">
            <a:solidFill>
              <a:srgbClr val="C5C7D2"/>
            </a:solidFill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82" name="Image 2" descr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636" y="1790700"/>
            <a:ext cx="91441" cy="1214557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Text 7"/>
          <p:cNvSpPr txBox="1"/>
          <p:nvPr/>
        </p:nvSpPr>
        <p:spPr>
          <a:xfrm>
            <a:off x="7644645" y="1972269"/>
            <a:ext cx="2585847" cy="236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Embedded Platform Selection:</a:t>
            </a:r>
          </a:p>
        </p:txBody>
      </p:sp>
      <p:sp>
        <p:nvSpPr>
          <p:cNvPr id="284" name="Text 8"/>
          <p:cNvSpPr txBox="1"/>
          <p:nvPr/>
        </p:nvSpPr>
        <p:spPr>
          <a:xfrm>
            <a:off x="7644645" y="2315528"/>
            <a:ext cx="6010395" cy="492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Evaluation of hardware platforms based on processing power, energy efficiency, and form factor.</a:t>
            </a:r>
          </a:p>
        </p:txBody>
      </p:sp>
      <p:sp>
        <p:nvSpPr>
          <p:cNvPr id="285" name="Shape 9"/>
          <p:cNvSpPr/>
          <p:nvPr/>
        </p:nvSpPr>
        <p:spPr>
          <a:xfrm>
            <a:off x="4099917" y="3215282"/>
            <a:ext cx="6441997" cy="1214558"/>
          </a:xfrm>
          <a:prstGeom prst="roundRect">
            <a:avLst>
              <a:gd name="adj" fmla="val 9034"/>
            </a:avLst>
          </a:prstGeom>
          <a:solidFill>
            <a:srgbClr val="FFFFFF"/>
          </a:solidFill>
          <a:ln w="22860">
            <a:solidFill>
              <a:srgbClr val="C5C7D2"/>
            </a:solidFill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86" name="Image 3" descr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056" y="3215282"/>
            <a:ext cx="91441" cy="1214558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Text 10"/>
          <p:cNvSpPr txBox="1"/>
          <p:nvPr/>
        </p:nvSpPr>
        <p:spPr>
          <a:xfrm>
            <a:off x="4350067" y="3396851"/>
            <a:ext cx="1389082" cy="236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500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Camera Choice:</a:t>
            </a:r>
          </a:p>
        </p:txBody>
      </p:sp>
      <p:sp>
        <p:nvSpPr>
          <p:cNvPr id="288" name="Text 11"/>
          <p:cNvSpPr txBox="1"/>
          <p:nvPr/>
        </p:nvSpPr>
        <p:spPr>
          <a:xfrm>
            <a:off x="4350067" y="3740108"/>
            <a:ext cx="6010276" cy="492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Selection criteria included field of view, resolution, low-light performance, and integration compatibility.</a:t>
            </a:r>
          </a:p>
        </p:txBody>
      </p:sp>
      <p:sp>
        <p:nvSpPr>
          <p:cNvPr id="289" name="Shape 12"/>
          <p:cNvSpPr/>
          <p:nvPr/>
        </p:nvSpPr>
        <p:spPr>
          <a:xfrm>
            <a:off x="793790" y="4557117"/>
            <a:ext cx="13042821" cy="2870836"/>
          </a:xfrm>
          <a:prstGeom prst="roundRect">
            <a:avLst>
              <a:gd name="adj" fmla="val 4978"/>
            </a:avLst>
          </a:prstGeom>
          <a:ln w="7620">
            <a:solidFill>
              <a:srgbClr val="000000">
                <a:alpha val="8000"/>
              </a:srgbClr>
            </a:solidFill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0" name="Shape 13"/>
          <p:cNvSpPr/>
          <p:nvPr/>
        </p:nvSpPr>
        <p:spPr>
          <a:xfrm>
            <a:off x="801410" y="4564736"/>
            <a:ext cx="13027582" cy="459819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1" name="Text 14"/>
          <p:cNvSpPr txBox="1"/>
          <p:nvPr/>
        </p:nvSpPr>
        <p:spPr>
          <a:xfrm>
            <a:off x="960357" y="4667606"/>
            <a:ext cx="992586" cy="23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Decision Topic</a:t>
            </a:r>
          </a:p>
        </p:txBody>
      </p:sp>
      <p:sp>
        <p:nvSpPr>
          <p:cNvPr id="292" name="Text 15"/>
          <p:cNvSpPr txBox="1"/>
          <p:nvPr/>
        </p:nvSpPr>
        <p:spPr>
          <a:xfrm>
            <a:off x="4221003" y="4667606"/>
            <a:ext cx="588815" cy="23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Option 1</a:t>
            </a:r>
          </a:p>
        </p:txBody>
      </p:sp>
      <p:sp>
        <p:nvSpPr>
          <p:cNvPr id="293" name="Text 16"/>
          <p:cNvSpPr txBox="1"/>
          <p:nvPr/>
        </p:nvSpPr>
        <p:spPr>
          <a:xfrm>
            <a:off x="7477838" y="4667606"/>
            <a:ext cx="588815" cy="23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Option 2</a:t>
            </a:r>
          </a:p>
        </p:txBody>
      </p:sp>
      <p:sp>
        <p:nvSpPr>
          <p:cNvPr id="294" name="Text 17"/>
          <p:cNvSpPr txBox="1"/>
          <p:nvPr/>
        </p:nvSpPr>
        <p:spPr>
          <a:xfrm>
            <a:off x="10734675" y="4667606"/>
            <a:ext cx="656605" cy="23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Rationale</a:t>
            </a:r>
          </a:p>
        </p:txBody>
      </p:sp>
      <p:sp>
        <p:nvSpPr>
          <p:cNvPr id="295" name="Shape 18"/>
          <p:cNvSpPr/>
          <p:nvPr/>
        </p:nvSpPr>
        <p:spPr>
          <a:xfrm>
            <a:off x="801410" y="5024556"/>
            <a:ext cx="13027582" cy="713900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6" name="Text 19"/>
          <p:cNvSpPr txBox="1"/>
          <p:nvPr/>
        </p:nvSpPr>
        <p:spPr>
          <a:xfrm>
            <a:off x="960357" y="5127426"/>
            <a:ext cx="1831245" cy="244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AI Processing Location</a:t>
            </a:r>
          </a:p>
        </p:txBody>
      </p:sp>
      <p:sp>
        <p:nvSpPr>
          <p:cNvPr id="297" name="Text 20"/>
          <p:cNvSpPr txBox="1"/>
          <p:nvPr/>
        </p:nvSpPr>
        <p:spPr>
          <a:xfrm>
            <a:off x="4221003" y="5127426"/>
            <a:ext cx="1406192" cy="244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Cloud Processing</a:t>
            </a:r>
          </a:p>
        </p:txBody>
      </p:sp>
      <p:sp>
        <p:nvSpPr>
          <p:cNvPr id="298" name="Text 21"/>
          <p:cNvSpPr txBox="1"/>
          <p:nvPr/>
        </p:nvSpPr>
        <p:spPr>
          <a:xfrm>
            <a:off x="7477838" y="5127426"/>
            <a:ext cx="1542146" cy="244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✓ Edge Processing</a:t>
            </a:r>
          </a:p>
        </p:txBody>
      </p:sp>
      <p:sp>
        <p:nvSpPr>
          <p:cNvPr id="299" name="Text 22"/>
          <p:cNvSpPr txBox="1"/>
          <p:nvPr/>
        </p:nvSpPr>
        <p:spPr>
          <a:xfrm>
            <a:off x="10734675" y="5127426"/>
            <a:ext cx="2935606" cy="49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0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Lower latency, offline reliability, and stronger privacy guarantees.</a:t>
            </a:r>
          </a:p>
        </p:txBody>
      </p:sp>
      <p:sp>
        <p:nvSpPr>
          <p:cNvPr id="300" name="Shape 23"/>
          <p:cNvSpPr/>
          <p:nvPr/>
        </p:nvSpPr>
        <p:spPr>
          <a:xfrm>
            <a:off x="801410" y="5738455"/>
            <a:ext cx="13027582" cy="713900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1" name="Text 24"/>
          <p:cNvSpPr txBox="1"/>
          <p:nvPr/>
        </p:nvSpPr>
        <p:spPr>
          <a:xfrm>
            <a:off x="960357" y="5841324"/>
            <a:ext cx="1584078" cy="244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Embedded Platform</a:t>
            </a:r>
          </a:p>
        </p:txBody>
      </p:sp>
      <p:sp>
        <p:nvSpPr>
          <p:cNvPr id="302" name="Text 25"/>
          <p:cNvSpPr txBox="1"/>
          <p:nvPr/>
        </p:nvSpPr>
        <p:spPr>
          <a:xfrm>
            <a:off x="4221003" y="5841324"/>
            <a:ext cx="1188630" cy="244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Raspberry Pi 5</a:t>
            </a:r>
          </a:p>
        </p:txBody>
      </p:sp>
      <p:sp>
        <p:nvSpPr>
          <p:cNvPr id="303" name="Text 26"/>
          <p:cNvSpPr txBox="1"/>
          <p:nvPr/>
        </p:nvSpPr>
        <p:spPr>
          <a:xfrm>
            <a:off x="7477838" y="5841324"/>
            <a:ext cx="1196269" cy="244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✓ Jetson Nano</a:t>
            </a:r>
          </a:p>
        </p:txBody>
      </p:sp>
      <p:sp>
        <p:nvSpPr>
          <p:cNvPr id="304" name="Text 27"/>
          <p:cNvSpPr txBox="1"/>
          <p:nvPr/>
        </p:nvSpPr>
        <p:spPr>
          <a:xfrm>
            <a:off x="10734675" y="5841324"/>
            <a:ext cx="2935606" cy="49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0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Meets real-time AI requirements despite higher cost.</a:t>
            </a:r>
          </a:p>
        </p:txBody>
      </p:sp>
      <p:sp>
        <p:nvSpPr>
          <p:cNvPr id="305" name="Shape 28"/>
          <p:cNvSpPr/>
          <p:nvPr/>
        </p:nvSpPr>
        <p:spPr>
          <a:xfrm>
            <a:off x="801410" y="6452353"/>
            <a:ext cx="13027582" cy="967979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6" name="Text 29"/>
          <p:cNvSpPr txBox="1"/>
          <p:nvPr/>
        </p:nvSpPr>
        <p:spPr>
          <a:xfrm>
            <a:off x="960357" y="6555223"/>
            <a:ext cx="645072" cy="244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Camera</a:t>
            </a:r>
          </a:p>
        </p:txBody>
      </p:sp>
      <p:sp>
        <p:nvSpPr>
          <p:cNvPr id="307" name="Text 30"/>
          <p:cNvSpPr txBox="1"/>
          <p:nvPr/>
        </p:nvSpPr>
        <p:spPr>
          <a:xfrm>
            <a:off x="4221003" y="6555223"/>
            <a:ext cx="1267372" cy="244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RGB-D Camera</a:t>
            </a:r>
          </a:p>
        </p:txBody>
      </p:sp>
      <p:sp>
        <p:nvSpPr>
          <p:cNvPr id="308" name="Text 31"/>
          <p:cNvSpPr txBox="1"/>
          <p:nvPr/>
        </p:nvSpPr>
        <p:spPr>
          <a:xfrm>
            <a:off x="7477838" y="6555223"/>
            <a:ext cx="1265028" cy="244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✓ RGB Camera</a:t>
            </a:r>
          </a:p>
        </p:txBody>
      </p:sp>
      <p:sp>
        <p:nvSpPr>
          <p:cNvPr id="309" name="Text 32"/>
          <p:cNvSpPr txBox="1"/>
          <p:nvPr/>
        </p:nvSpPr>
        <p:spPr>
          <a:xfrm>
            <a:off x="10734675" y="6555223"/>
            <a:ext cx="2935606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Better wearability and cost efficiency.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hape 0"/>
          <p:cNvSpPr/>
          <p:nvPr/>
        </p:nvSpPr>
        <p:spPr>
          <a:xfrm>
            <a:off x="0" y="-1270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13" name="Text 1"/>
          <p:cNvSpPr txBox="1"/>
          <p:nvPr/>
        </p:nvSpPr>
        <p:spPr>
          <a:xfrm>
            <a:off x="793790" y="623767"/>
            <a:ext cx="4336158" cy="549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400"/>
              </a:lnSpc>
              <a:defRPr sz="3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Key Design Decisions</a:t>
            </a:r>
          </a:p>
        </p:txBody>
      </p:sp>
      <p:sp>
        <p:nvSpPr>
          <p:cNvPr id="314" name="Shape 2"/>
          <p:cNvSpPr/>
          <p:nvPr/>
        </p:nvSpPr>
        <p:spPr>
          <a:xfrm>
            <a:off x="793790" y="1462920"/>
            <a:ext cx="6430686" cy="1381483"/>
          </a:xfrm>
          <a:prstGeom prst="roundRect">
            <a:avLst>
              <a:gd name="adj" fmla="val 7943"/>
            </a:avLst>
          </a:prstGeom>
          <a:solidFill>
            <a:srgbClr val="FFFFFF"/>
          </a:solidFill>
          <a:ln w="22860">
            <a:solidFill>
              <a:srgbClr val="C5C7D2"/>
            </a:solidFill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15" name="Image 1" descr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29" y="1462920"/>
            <a:ext cx="91441" cy="1381483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Text 3"/>
          <p:cNvSpPr txBox="1"/>
          <p:nvPr/>
        </p:nvSpPr>
        <p:spPr>
          <a:xfrm>
            <a:off x="1066681" y="1667231"/>
            <a:ext cx="2701014" cy="273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700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Perception Model Selection:</a:t>
            </a:r>
          </a:p>
        </p:txBody>
      </p:sp>
      <p:sp>
        <p:nvSpPr>
          <p:cNvPr id="317" name="Text 4"/>
          <p:cNvSpPr txBox="1"/>
          <p:nvPr/>
        </p:nvSpPr>
        <p:spPr>
          <a:xfrm>
            <a:off x="1066681" y="2059543"/>
            <a:ext cx="5953482" cy="543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Assessment of various AI models for semantic segmentation and object detection concerning accuracy and computational demand.</a:t>
            </a:r>
          </a:p>
        </p:txBody>
      </p:sp>
      <p:sp>
        <p:nvSpPr>
          <p:cNvPr id="318" name="Shape 5"/>
          <p:cNvSpPr/>
          <p:nvPr/>
        </p:nvSpPr>
        <p:spPr>
          <a:xfrm>
            <a:off x="7405926" y="1462920"/>
            <a:ext cx="6430686" cy="1381483"/>
          </a:xfrm>
          <a:prstGeom prst="roundRect">
            <a:avLst>
              <a:gd name="adj" fmla="val 7943"/>
            </a:avLst>
          </a:prstGeom>
          <a:solidFill>
            <a:srgbClr val="FFFFFF"/>
          </a:solidFill>
          <a:ln w="22860">
            <a:solidFill>
              <a:srgbClr val="C5C7D2"/>
            </a:solidFill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19" name="Image 2" descr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065" y="1462920"/>
            <a:ext cx="91441" cy="1381483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Text 6"/>
          <p:cNvSpPr txBox="1"/>
          <p:nvPr/>
        </p:nvSpPr>
        <p:spPr>
          <a:xfrm>
            <a:off x="7678817" y="1667231"/>
            <a:ext cx="2792940" cy="273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700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Offline vs. Online Navigation:</a:t>
            </a:r>
          </a:p>
        </p:txBody>
      </p:sp>
      <p:sp>
        <p:nvSpPr>
          <p:cNvPr id="321" name="Text 7"/>
          <p:cNvSpPr txBox="1"/>
          <p:nvPr/>
        </p:nvSpPr>
        <p:spPr>
          <a:xfrm>
            <a:off x="7678817" y="2059543"/>
            <a:ext cx="5953483" cy="543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Decision on map data storage and route planning methods to ensure internet independence.</a:t>
            </a:r>
          </a:p>
        </p:txBody>
      </p:sp>
      <p:sp>
        <p:nvSpPr>
          <p:cNvPr id="322" name="Shape 8"/>
          <p:cNvSpPr/>
          <p:nvPr/>
        </p:nvSpPr>
        <p:spPr>
          <a:xfrm>
            <a:off x="4105572" y="2935844"/>
            <a:ext cx="6430686" cy="1381483"/>
          </a:xfrm>
          <a:prstGeom prst="roundRect">
            <a:avLst>
              <a:gd name="adj" fmla="val 7943"/>
            </a:avLst>
          </a:prstGeom>
          <a:solidFill>
            <a:srgbClr val="FFFFFF"/>
          </a:solidFill>
          <a:ln w="22860">
            <a:solidFill>
              <a:srgbClr val="C5C7D2"/>
            </a:solidFill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23" name="Image 3" descr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712" y="2935844"/>
            <a:ext cx="91441" cy="1381483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ext 9"/>
          <p:cNvSpPr txBox="1"/>
          <p:nvPr/>
        </p:nvSpPr>
        <p:spPr>
          <a:xfrm>
            <a:off x="4378463" y="3140156"/>
            <a:ext cx="2652837" cy="27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700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Interaction Design Choices:</a:t>
            </a:r>
          </a:p>
        </p:txBody>
      </p:sp>
      <p:sp>
        <p:nvSpPr>
          <p:cNvPr id="325" name="Text 10"/>
          <p:cNvSpPr txBox="1"/>
          <p:nvPr/>
        </p:nvSpPr>
        <p:spPr>
          <a:xfrm>
            <a:off x="4378463" y="3532467"/>
            <a:ext cx="5953483" cy="543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Exploration of different modalities for user input and feedback, prioritizing ease of use and accessibility.</a:t>
            </a:r>
          </a:p>
        </p:txBody>
      </p:sp>
      <p:sp>
        <p:nvSpPr>
          <p:cNvPr id="326" name="Shape 11"/>
          <p:cNvSpPr/>
          <p:nvPr/>
        </p:nvSpPr>
        <p:spPr>
          <a:xfrm>
            <a:off x="793790" y="4611409"/>
            <a:ext cx="13042821" cy="2978707"/>
          </a:xfrm>
          <a:prstGeom prst="roundRect">
            <a:avLst>
              <a:gd name="adj" fmla="val 5483"/>
            </a:avLst>
          </a:prstGeom>
          <a:ln w="7620">
            <a:solidFill>
              <a:srgbClr val="000000">
                <a:alpha val="8000"/>
              </a:srgbClr>
            </a:solidFill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7" name="Shape 12"/>
          <p:cNvSpPr/>
          <p:nvPr/>
        </p:nvSpPr>
        <p:spPr>
          <a:xfrm>
            <a:off x="801410" y="4619030"/>
            <a:ext cx="13027582" cy="523162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8" name="Text 13"/>
          <p:cNvSpPr txBox="1"/>
          <p:nvPr/>
        </p:nvSpPr>
        <p:spPr>
          <a:xfrm>
            <a:off x="983099" y="4735472"/>
            <a:ext cx="1155899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Decision Topic</a:t>
            </a:r>
          </a:p>
        </p:txBody>
      </p:sp>
      <p:sp>
        <p:nvSpPr>
          <p:cNvPr id="329" name="Text 14"/>
          <p:cNvSpPr txBox="1"/>
          <p:nvPr/>
        </p:nvSpPr>
        <p:spPr>
          <a:xfrm>
            <a:off x="4243744" y="4735472"/>
            <a:ext cx="684834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Option 1</a:t>
            </a:r>
          </a:p>
        </p:txBody>
      </p:sp>
      <p:sp>
        <p:nvSpPr>
          <p:cNvPr id="330" name="Text 15"/>
          <p:cNvSpPr txBox="1"/>
          <p:nvPr/>
        </p:nvSpPr>
        <p:spPr>
          <a:xfrm>
            <a:off x="7500580" y="4735472"/>
            <a:ext cx="684833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Option 2</a:t>
            </a:r>
          </a:p>
        </p:txBody>
      </p:sp>
      <p:sp>
        <p:nvSpPr>
          <p:cNvPr id="331" name="Text 16"/>
          <p:cNvSpPr txBox="1"/>
          <p:nvPr/>
        </p:nvSpPr>
        <p:spPr>
          <a:xfrm>
            <a:off x="10757416" y="4735472"/>
            <a:ext cx="763923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Rationale</a:t>
            </a:r>
          </a:p>
        </p:txBody>
      </p:sp>
      <p:sp>
        <p:nvSpPr>
          <p:cNvPr id="332" name="Shape 17"/>
          <p:cNvSpPr/>
          <p:nvPr/>
        </p:nvSpPr>
        <p:spPr>
          <a:xfrm>
            <a:off x="801410" y="5142190"/>
            <a:ext cx="13027582" cy="813436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3" name="Text 18"/>
          <p:cNvSpPr txBox="1"/>
          <p:nvPr/>
        </p:nvSpPr>
        <p:spPr>
          <a:xfrm>
            <a:off x="983099" y="5258632"/>
            <a:ext cx="1445866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Interaction Trigger</a:t>
            </a:r>
          </a:p>
        </p:txBody>
      </p:sp>
      <p:sp>
        <p:nvSpPr>
          <p:cNvPr id="334" name="Text 19"/>
          <p:cNvSpPr txBox="1"/>
          <p:nvPr/>
        </p:nvSpPr>
        <p:spPr>
          <a:xfrm>
            <a:off x="4243744" y="5258632"/>
            <a:ext cx="1672631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Always-listening STT</a:t>
            </a:r>
          </a:p>
        </p:txBody>
      </p:sp>
      <p:sp>
        <p:nvSpPr>
          <p:cNvPr id="335" name="Text 20"/>
          <p:cNvSpPr txBox="1"/>
          <p:nvPr/>
        </p:nvSpPr>
        <p:spPr>
          <a:xfrm>
            <a:off x="7500580" y="5258632"/>
            <a:ext cx="1868054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✓ Button-activated STT</a:t>
            </a:r>
          </a:p>
        </p:txBody>
      </p:sp>
      <p:sp>
        <p:nvSpPr>
          <p:cNvPr id="336" name="Text 21"/>
          <p:cNvSpPr txBox="1"/>
          <p:nvPr/>
        </p:nvSpPr>
        <p:spPr>
          <a:xfrm>
            <a:off x="10757416" y="5258632"/>
            <a:ext cx="2890124" cy="543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Lower power consumption and reduced unintended activation.</a:t>
            </a:r>
          </a:p>
        </p:txBody>
      </p:sp>
      <p:sp>
        <p:nvSpPr>
          <p:cNvPr id="337" name="Shape 22"/>
          <p:cNvSpPr/>
          <p:nvPr/>
        </p:nvSpPr>
        <p:spPr>
          <a:xfrm>
            <a:off x="801410" y="5955624"/>
            <a:ext cx="13027582" cy="813436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8" name="Text 23"/>
          <p:cNvSpPr txBox="1"/>
          <p:nvPr/>
        </p:nvSpPr>
        <p:spPr>
          <a:xfrm>
            <a:off x="983099" y="6072068"/>
            <a:ext cx="2226692" cy="264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AI Perception Segmentation</a:t>
            </a:r>
          </a:p>
        </p:txBody>
      </p:sp>
      <p:sp>
        <p:nvSpPr>
          <p:cNvPr id="339" name="Text 24"/>
          <p:cNvSpPr txBox="1"/>
          <p:nvPr/>
        </p:nvSpPr>
        <p:spPr>
          <a:xfrm>
            <a:off x="4243744" y="6072068"/>
            <a:ext cx="1867472" cy="23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U-Net (Segmentation CNN)</a:t>
            </a:r>
          </a:p>
        </p:txBody>
      </p:sp>
      <p:sp>
        <p:nvSpPr>
          <p:cNvPr id="340" name="Text 25"/>
          <p:cNvSpPr txBox="1"/>
          <p:nvPr/>
        </p:nvSpPr>
        <p:spPr>
          <a:xfrm>
            <a:off x="7500580" y="6072068"/>
            <a:ext cx="1686781" cy="264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✓ YOLO (Most Likely</a:t>
            </a:r>
          </a:p>
        </p:txBody>
      </p:sp>
      <p:sp>
        <p:nvSpPr>
          <p:cNvPr id="341" name="Text 26"/>
          <p:cNvSpPr txBox="1"/>
          <p:nvPr/>
        </p:nvSpPr>
        <p:spPr>
          <a:xfrm>
            <a:off x="10465167" y="6072068"/>
            <a:ext cx="3182373" cy="535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1100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U-Net accuracy is high, but real-time performance on embedded hardware is uncertain.</a:t>
            </a:r>
          </a:p>
        </p:txBody>
      </p:sp>
      <p:sp>
        <p:nvSpPr>
          <p:cNvPr id="342" name="Shape 27"/>
          <p:cNvSpPr/>
          <p:nvPr/>
        </p:nvSpPr>
        <p:spPr>
          <a:xfrm>
            <a:off x="801410" y="6769059"/>
            <a:ext cx="13027582" cy="813436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3" name="Text 28"/>
          <p:cNvSpPr txBox="1"/>
          <p:nvPr/>
        </p:nvSpPr>
        <p:spPr>
          <a:xfrm>
            <a:off x="983099" y="6885502"/>
            <a:ext cx="1564370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Navigation Strategy</a:t>
            </a:r>
          </a:p>
        </p:txBody>
      </p:sp>
      <p:sp>
        <p:nvSpPr>
          <p:cNvPr id="344" name="Text 29"/>
          <p:cNvSpPr txBox="1"/>
          <p:nvPr/>
        </p:nvSpPr>
        <p:spPr>
          <a:xfrm>
            <a:off x="4243744" y="6885502"/>
            <a:ext cx="1505075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Cloud-based Maps</a:t>
            </a:r>
          </a:p>
        </p:txBody>
      </p:sp>
      <p:sp>
        <p:nvSpPr>
          <p:cNvPr id="345" name="Text 30"/>
          <p:cNvSpPr txBox="1"/>
          <p:nvPr/>
        </p:nvSpPr>
        <p:spPr>
          <a:xfrm>
            <a:off x="7500580" y="6885502"/>
            <a:ext cx="1192883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✓ Offline Maps</a:t>
            </a:r>
          </a:p>
        </p:txBody>
      </p:sp>
      <p:sp>
        <p:nvSpPr>
          <p:cNvPr id="346" name="Text 31"/>
          <p:cNvSpPr txBox="1"/>
          <p:nvPr/>
        </p:nvSpPr>
        <p:spPr>
          <a:xfrm>
            <a:off x="10757416" y="6885502"/>
            <a:ext cx="2890124" cy="543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r>
              <a:t>Full independence and privacy without internet dependency.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12;p23" descr="Google Shape;312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17"/>
            <a:ext cx="14630399" cy="8077183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Google Shape;313;p23"/>
          <p:cNvSpPr txBox="1"/>
          <p:nvPr/>
        </p:nvSpPr>
        <p:spPr>
          <a:xfrm>
            <a:off x="806839" y="345511"/>
            <a:ext cx="3682201" cy="382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4528"/>
              </a:lnSpc>
              <a:defRPr sz="2600"/>
            </a:lvl1pPr>
          </a:lstStyle>
          <a:p>
            <a:r>
              <a:t>Concept of Operation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3" name="Text 1"/>
          <p:cNvSpPr txBox="1"/>
          <p:nvPr/>
        </p:nvSpPr>
        <p:spPr>
          <a:xfrm>
            <a:off x="469701" y="979765"/>
            <a:ext cx="2265457" cy="32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100">
                <a:solidFill>
                  <a:srgbClr val="152D47"/>
                </a:solidFill>
                <a:latin typeface="Crimson Pro Semi Bold"/>
                <a:ea typeface="Crimson Pro Semi Bold"/>
                <a:cs typeface="Crimson Pro Semi Bold"/>
                <a:sym typeface="Crimson Pro Semi Bold"/>
              </a:defRPr>
            </a:lvl1pPr>
          </a:lstStyle>
          <a:p>
            <a:r>
              <a:t>Risks &amp; Mitigations</a:t>
            </a:r>
          </a:p>
        </p:txBody>
      </p:sp>
      <p:sp>
        <p:nvSpPr>
          <p:cNvPr id="354" name="Text 2"/>
          <p:cNvSpPr txBox="1"/>
          <p:nvPr/>
        </p:nvSpPr>
        <p:spPr>
          <a:xfrm>
            <a:off x="469702" y="1483994"/>
            <a:ext cx="7194551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300"/>
              </a:lnSpc>
              <a:defRPr sz="8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We explicitly model failure modes and design comprehensive fallbacks to keep guidance safe, reliable, and responsive across challenging real-world conditions.</a:t>
            </a:r>
          </a:p>
        </p:txBody>
      </p:sp>
      <p:sp>
        <p:nvSpPr>
          <p:cNvPr id="355" name="Shape 3"/>
          <p:cNvSpPr/>
          <p:nvPr/>
        </p:nvSpPr>
        <p:spPr>
          <a:xfrm>
            <a:off x="469701" y="1781056"/>
            <a:ext cx="6790969" cy="1563173"/>
          </a:xfrm>
          <a:prstGeom prst="roundRect">
            <a:avLst>
              <a:gd name="adj" fmla="val 4680"/>
            </a:avLst>
          </a:prstGeom>
          <a:solidFill>
            <a:srgbClr val="FFFFFF"/>
          </a:solidFill>
          <a:ln w="15240">
            <a:solidFill>
              <a:srgbClr val="D8D4D4"/>
            </a:solidFill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6" name="Shape 4"/>
          <p:cNvSpPr/>
          <p:nvPr/>
        </p:nvSpPr>
        <p:spPr>
          <a:xfrm>
            <a:off x="454461" y="1781056"/>
            <a:ext cx="60961" cy="1563173"/>
          </a:xfrm>
          <a:prstGeom prst="roundRect">
            <a:avLst>
              <a:gd name="adj" fmla="val 26835"/>
            </a:avLst>
          </a:prstGeom>
          <a:solidFill>
            <a:srgbClr val="2150FE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7" name="Text 5"/>
          <p:cNvSpPr txBox="1"/>
          <p:nvPr/>
        </p:nvSpPr>
        <p:spPr>
          <a:xfrm>
            <a:off x="639603" y="1905237"/>
            <a:ext cx="1191420" cy="16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300"/>
              </a:lnSpc>
              <a:defRPr sz="1000">
                <a:solidFill>
                  <a:srgbClr val="4C4C4D"/>
                </a:solidFill>
                <a:latin typeface="Crimson Pro Semi Bold"/>
                <a:ea typeface="Crimson Pro Semi Bold"/>
                <a:cs typeface="Crimson Pro Semi Bold"/>
                <a:sym typeface="Crimson Pro Semi Bold"/>
              </a:defRPr>
            </a:lvl1pPr>
          </a:lstStyle>
          <a:p>
            <a:r>
              <a:t>Power / Battery Drop</a:t>
            </a:r>
          </a:p>
        </p:txBody>
      </p:sp>
      <p:sp>
        <p:nvSpPr>
          <p:cNvPr id="358" name="Text 6"/>
          <p:cNvSpPr txBox="1"/>
          <p:nvPr/>
        </p:nvSpPr>
        <p:spPr>
          <a:xfrm>
            <a:off x="639603" y="2140981"/>
            <a:ext cx="5084268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300"/>
              </a:lnSpc>
              <a:defRPr sz="800" b="1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pPr>
            <a:r>
              <a:t>Risk:</a:t>
            </a:r>
            <a:r>
              <a:rPr b="0"/>
              <a:t> Battery sag or low charge can lead to FPS/latency degradation, missed alerts, and unexpected shutdowns.</a:t>
            </a:r>
          </a:p>
        </p:txBody>
      </p:sp>
      <p:sp>
        <p:nvSpPr>
          <p:cNvPr id="359" name="Text 7"/>
          <p:cNvSpPr txBox="1"/>
          <p:nvPr/>
        </p:nvSpPr>
        <p:spPr>
          <a:xfrm>
            <a:off x="639603" y="2380774"/>
            <a:ext cx="526208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300"/>
              </a:lnSpc>
              <a:defRPr sz="800" b="1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Mitigation:</a:t>
            </a:r>
          </a:p>
        </p:txBody>
      </p:sp>
      <p:sp>
        <p:nvSpPr>
          <p:cNvPr id="360" name="Text 8"/>
          <p:cNvSpPr txBox="1"/>
          <p:nvPr/>
        </p:nvSpPr>
        <p:spPr>
          <a:xfrm>
            <a:off x="639603" y="2620566"/>
            <a:ext cx="5020073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300"/>
              </a:lnSpc>
              <a:buSzPct val="100000"/>
              <a:buChar char="•"/>
              <a:defRPr sz="8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Power budgeting with an intelligent low-power mode (reducing resolution/FPS, prioritizing critical alerts).</a:t>
            </a:r>
          </a:p>
        </p:txBody>
      </p:sp>
      <p:sp>
        <p:nvSpPr>
          <p:cNvPr id="361" name="Text 9"/>
          <p:cNvSpPr txBox="1"/>
          <p:nvPr/>
        </p:nvSpPr>
        <p:spPr>
          <a:xfrm>
            <a:off x="639603" y="2833091"/>
            <a:ext cx="3585469" cy="155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300"/>
              </a:lnSpc>
              <a:buSzPct val="100000"/>
              <a:buChar char="•"/>
              <a:defRPr sz="8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Battery thresholds with distinct warnings (20% for alert, 10% for critical).</a:t>
            </a:r>
          </a:p>
        </p:txBody>
      </p:sp>
      <p:sp>
        <p:nvSpPr>
          <p:cNvPr id="362" name="Text 10"/>
          <p:cNvSpPr txBox="1"/>
          <p:nvPr/>
        </p:nvSpPr>
        <p:spPr>
          <a:xfrm>
            <a:off x="639603" y="3045618"/>
            <a:ext cx="3823396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300"/>
              </a:lnSpc>
              <a:buSzPct val="100000"/>
              <a:buChar char="•"/>
              <a:defRPr sz="8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Graceful and safe shutdown procedures to prevent data loss or sudden halts.</a:t>
            </a:r>
          </a:p>
        </p:txBody>
      </p:sp>
      <p:sp>
        <p:nvSpPr>
          <p:cNvPr id="363" name="Shape 11"/>
          <p:cNvSpPr/>
          <p:nvPr/>
        </p:nvSpPr>
        <p:spPr>
          <a:xfrm>
            <a:off x="7369612" y="1781056"/>
            <a:ext cx="6791088" cy="1563173"/>
          </a:xfrm>
          <a:prstGeom prst="roundRect">
            <a:avLst>
              <a:gd name="adj" fmla="val 4680"/>
            </a:avLst>
          </a:prstGeom>
          <a:solidFill>
            <a:srgbClr val="FFFFFF"/>
          </a:solidFill>
          <a:ln w="15240">
            <a:solidFill>
              <a:srgbClr val="D8D4D4"/>
            </a:solidFill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4" name="Shape 12"/>
          <p:cNvSpPr/>
          <p:nvPr/>
        </p:nvSpPr>
        <p:spPr>
          <a:xfrm>
            <a:off x="7354372" y="1781056"/>
            <a:ext cx="60961" cy="1563173"/>
          </a:xfrm>
          <a:prstGeom prst="roundRect">
            <a:avLst>
              <a:gd name="adj" fmla="val 26835"/>
            </a:avLst>
          </a:prstGeom>
          <a:solidFill>
            <a:srgbClr val="2150FE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5" name="Text 13"/>
          <p:cNvSpPr txBox="1"/>
          <p:nvPr/>
        </p:nvSpPr>
        <p:spPr>
          <a:xfrm>
            <a:off x="7539514" y="1905237"/>
            <a:ext cx="2602868" cy="16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300"/>
              </a:lnSpc>
              <a:defRPr sz="1000">
                <a:solidFill>
                  <a:srgbClr val="4C4C4D"/>
                </a:solidFill>
                <a:latin typeface="Crimson Pro Semi Bold"/>
                <a:ea typeface="Crimson Pro Semi Bold"/>
                <a:cs typeface="Crimson Pro Semi Bold"/>
                <a:sym typeface="Crimson Pro Semi Bold"/>
              </a:defRPr>
            </a:lvl1pPr>
          </a:lstStyle>
          <a:p>
            <a:r>
              <a:t>Sensor Loss / Intermittent (Camera/GPS/IMU)</a:t>
            </a:r>
          </a:p>
        </p:txBody>
      </p:sp>
      <p:sp>
        <p:nvSpPr>
          <p:cNvPr id="366" name="Text 14"/>
          <p:cNvSpPr txBox="1"/>
          <p:nvPr/>
        </p:nvSpPr>
        <p:spPr>
          <a:xfrm>
            <a:off x="7539514" y="2140981"/>
            <a:ext cx="5121623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300"/>
              </a:lnSpc>
              <a:defRPr sz="800" b="1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pPr>
            <a:r>
              <a:t>Risk:</a:t>
            </a:r>
            <a:r>
              <a:rPr b="0"/>
              <a:t> Temporary dropouts from essential sensors can result in incorrect obstacle warnings or unstable navigation.</a:t>
            </a:r>
          </a:p>
        </p:txBody>
      </p:sp>
      <p:sp>
        <p:nvSpPr>
          <p:cNvPr id="367" name="Text 15"/>
          <p:cNvSpPr txBox="1"/>
          <p:nvPr/>
        </p:nvSpPr>
        <p:spPr>
          <a:xfrm>
            <a:off x="7539514" y="2380774"/>
            <a:ext cx="526207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300"/>
              </a:lnSpc>
              <a:defRPr sz="800" b="1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Mitigation:</a:t>
            </a:r>
          </a:p>
        </p:txBody>
      </p:sp>
      <p:sp>
        <p:nvSpPr>
          <p:cNvPr id="368" name="Text 16"/>
          <p:cNvSpPr txBox="1"/>
          <p:nvPr/>
        </p:nvSpPr>
        <p:spPr>
          <a:xfrm>
            <a:off x="7539514" y="2620566"/>
            <a:ext cx="3755381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300"/>
              </a:lnSpc>
              <a:buSzPct val="100000"/>
              <a:buChar char="•"/>
              <a:defRPr sz="8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Continuous health checks and a watchdog system to monitor sensor status.</a:t>
            </a:r>
          </a:p>
        </p:txBody>
      </p:sp>
      <p:sp>
        <p:nvSpPr>
          <p:cNvPr id="369" name="Text 17"/>
          <p:cNvSpPr txBox="1"/>
          <p:nvPr/>
        </p:nvSpPr>
        <p:spPr>
          <a:xfrm>
            <a:off x="7539514" y="2833091"/>
            <a:ext cx="3951288" cy="155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300"/>
              </a:lnSpc>
              <a:buSzPct val="100000"/>
              <a:buChar char="•"/>
              <a:defRPr sz="8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Degraded-mode behavior, switching to navigation-only or alert-only functionality.</a:t>
            </a:r>
          </a:p>
        </p:txBody>
      </p:sp>
      <p:sp>
        <p:nvSpPr>
          <p:cNvPr id="370" name="Text 18"/>
          <p:cNvSpPr txBox="1"/>
          <p:nvPr/>
        </p:nvSpPr>
        <p:spPr>
          <a:xfrm>
            <a:off x="7539514" y="3045618"/>
            <a:ext cx="3720357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300"/>
              </a:lnSpc>
              <a:buSzPct val="100000"/>
              <a:buChar char="•"/>
              <a:defRPr sz="8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Automatic re-connection attempts and an "uncertainty" warning to the user.</a:t>
            </a:r>
          </a:p>
        </p:txBody>
      </p:sp>
      <p:sp>
        <p:nvSpPr>
          <p:cNvPr id="371" name="Shape 19"/>
          <p:cNvSpPr/>
          <p:nvPr/>
        </p:nvSpPr>
        <p:spPr>
          <a:xfrm>
            <a:off x="469701" y="3453169"/>
            <a:ext cx="6790969" cy="1737599"/>
          </a:xfrm>
          <a:prstGeom prst="roundRect">
            <a:avLst>
              <a:gd name="adj" fmla="val 4210"/>
            </a:avLst>
          </a:prstGeom>
          <a:solidFill>
            <a:srgbClr val="FFFFFF"/>
          </a:solidFill>
          <a:ln w="15240">
            <a:solidFill>
              <a:srgbClr val="D8D4D4"/>
            </a:solidFill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2" name="Shape 20"/>
          <p:cNvSpPr/>
          <p:nvPr/>
        </p:nvSpPr>
        <p:spPr>
          <a:xfrm>
            <a:off x="454461" y="3453169"/>
            <a:ext cx="60961" cy="1737599"/>
          </a:xfrm>
          <a:prstGeom prst="roundRect">
            <a:avLst>
              <a:gd name="adj" fmla="val 26835"/>
            </a:avLst>
          </a:prstGeom>
          <a:solidFill>
            <a:srgbClr val="2150FE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3" name="Text 21"/>
          <p:cNvSpPr txBox="1"/>
          <p:nvPr/>
        </p:nvSpPr>
        <p:spPr>
          <a:xfrm>
            <a:off x="639603" y="3577352"/>
            <a:ext cx="1996394" cy="16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300"/>
              </a:lnSpc>
              <a:defRPr sz="1000">
                <a:solidFill>
                  <a:srgbClr val="4C4C4D"/>
                </a:solidFill>
                <a:latin typeface="Crimson Pro Semi Bold"/>
                <a:ea typeface="Crimson Pro Semi Bold"/>
                <a:cs typeface="Crimson Pro Semi Bold"/>
                <a:sym typeface="Crimson Pro Semi Bold"/>
              </a:defRPr>
            </a:lvl1pPr>
          </a:lstStyle>
          <a:p>
            <a:r>
              <a:t>Audio Channel Failure / High Noise</a:t>
            </a:r>
          </a:p>
        </p:txBody>
      </p:sp>
      <p:sp>
        <p:nvSpPr>
          <p:cNvPr id="374" name="Text 22"/>
          <p:cNvSpPr txBox="1"/>
          <p:nvPr/>
        </p:nvSpPr>
        <p:spPr>
          <a:xfrm>
            <a:off x="639603" y="3813095"/>
            <a:ext cx="6496885" cy="32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1300"/>
              </a:lnSpc>
              <a:defRPr sz="800" b="1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pPr>
            <a:r>
              <a:t>Risk:</a:t>
            </a:r>
            <a:r>
              <a:rPr b="0"/>
              <a:t> Text-to-Speech (TTS) guidance may not be audible in loud environments like traffic or crowded spaces, causing the user to miss critical information.</a:t>
            </a:r>
          </a:p>
        </p:txBody>
      </p:sp>
      <p:sp>
        <p:nvSpPr>
          <p:cNvPr id="375" name="Text 23"/>
          <p:cNvSpPr txBox="1"/>
          <p:nvPr/>
        </p:nvSpPr>
        <p:spPr>
          <a:xfrm>
            <a:off x="639603" y="4227314"/>
            <a:ext cx="526208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300"/>
              </a:lnSpc>
              <a:defRPr sz="800" b="1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Mitigation:</a:t>
            </a:r>
          </a:p>
        </p:txBody>
      </p:sp>
      <p:sp>
        <p:nvSpPr>
          <p:cNvPr id="376" name="Text 24"/>
          <p:cNvSpPr txBox="1"/>
          <p:nvPr/>
        </p:nvSpPr>
        <p:spPr>
          <a:xfrm>
            <a:off x="639603" y="4467106"/>
            <a:ext cx="3710187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300"/>
              </a:lnSpc>
              <a:buSzPct val="100000"/>
              <a:buChar char="•"/>
              <a:defRPr sz="8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Adaptive volume control combined with short, standardized audio prompts.</a:t>
            </a:r>
          </a:p>
        </p:txBody>
      </p:sp>
      <p:sp>
        <p:nvSpPr>
          <p:cNvPr id="377" name="Text 25"/>
          <p:cNvSpPr txBox="1"/>
          <p:nvPr/>
        </p:nvSpPr>
        <p:spPr>
          <a:xfrm>
            <a:off x="639603" y="4679632"/>
            <a:ext cx="2478982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300"/>
              </a:lnSpc>
              <a:buSzPct val="100000"/>
              <a:buChar char="•"/>
              <a:defRPr sz="8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Repeat critical alerts to ensure comprehension.</a:t>
            </a:r>
          </a:p>
        </p:txBody>
      </p:sp>
      <p:sp>
        <p:nvSpPr>
          <p:cNvPr id="378" name="Text 26"/>
          <p:cNvSpPr txBox="1"/>
          <p:nvPr/>
        </p:nvSpPr>
        <p:spPr>
          <a:xfrm>
            <a:off x="639603" y="4892159"/>
            <a:ext cx="4698356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300"/>
              </a:lnSpc>
              <a:buSzPct val="100000"/>
              <a:buChar char="•"/>
              <a:defRPr sz="8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Optional haptic vibration feedback for critical warnings to provide an alternative alert mechanism.</a:t>
            </a:r>
          </a:p>
        </p:txBody>
      </p:sp>
      <p:sp>
        <p:nvSpPr>
          <p:cNvPr id="379" name="Shape 27"/>
          <p:cNvSpPr/>
          <p:nvPr/>
        </p:nvSpPr>
        <p:spPr>
          <a:xfrm>
            <a:off x="7369612" y="3453169"/>
            <a:ext cx="6791088" cy="1737599"/>
          </a:xfrm>
          <a:prstGeom prst="roundRect">
            <a:avLst>
              <a:gd name="adj" fmla="val 4210"/>
            </a:avLst>
          </a:prstGeom>
          <a:solidFill>
            <a:srgbClr val="FFFFFF"/>
          </a:solidFill>
          <a:ln w="15240">
            <a:solidFill>
              <a:srgbClr val="D8D4D4"/>
            </a:solidFill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0" name="Shape 28"/>
          <p:cNvSpPr/>
          <p:nvPr/>
        </p:nvSpPr>
        <p:spPr>
          <a:xfrm>
            <a:off x="7354372" y="3453169"/>
            <a:ext cx="60961" cy="1737599"/>
          </a:xfrm>
          <a:prstGeom prst="roundRect">
            <a:avLst>
              <a:gd name="adj" fmla="val 26835"/>
            </a:avLst>
          </a:prstGeom>
          <a:solidFill>
            <a:srgbClr val="2150FE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1" name="Text 29"/>
          <p:cNvSpPr txBox="1"/>
          <p:nvPr/>
        </p:nvSpPr>
        <p:spPr>
          <a:xfrm>
            <a:off x="7539514" y="3577352"/>
            <a:ext cx="2386819" cy="16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300"/>
              </a:lnSpc>
              <a:defRPr sz="1000">
                <a:solidFill>
                  <a:srgbClr val="4C4C4D"/>
                </a:solidFill>
                <a:latin typeface="Crimson Pro Semi Bold"/>
                <a:ea typeface="Crimson Pro Semi Bold"/>
                <a:cs typeface="Crimson Pro Semi Bold"/>
                <a:sym typeface="Crimson Pro Semi Bold"/>
              </a:defRPr>
            </a:lvl1pPr>
          </a:lstStyle>
          <a:p>
            <a:r>
              <a:t>Map / Route Validity (Offline OSM Region)</a:t>
            </a:r>
          </a:p>
        </p:txBody>
      </p:sp>
      <p:sp>
        <p:nvSpPr>
          <p:cNvPr id="382" name="Text 30"/>
          <p:cNvSpPr txBox="1"/>
          <p:nvPr/>
        </p:nvSpPr>
        <p:spPr>
          <a:xfrm>
            <a:off x="7539514" y="3813095"/>
            <a:ext cx="6497004" cy="32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1300"/>
              </a:lnSpc>
              <a:defRPr sz="800" b="1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pPr>
            <a:r>
              <a:t>Risk:</a:t>
            </a:r>
            <a:r>
              <a:rPr b="0"/>
              <a:t> Pre-downloaded OpenStreetMap (OSM) regions may become outdated due to roadworks or new crossings, leading to incorrect routing or delayed rerouting.</a:t>
            </a:r>
          </a:p>
        </p:txBody>
      </p:sp>
      <p:sp>
        <p:nvSpPr>
          <p:cNvPr id="383" name="Text 31"/>
          <p:cNvSpPr txBox="1"/>
          <p:nvPr/>
        </p:nvSpPr>
        <p:spPr>
          <a:xfrm>
            <a:off x="7539514" y="4227314"/>
            <a:ext cx="526207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300"/>
              </a:lnSpc>
              <a:defRPr sz="800" b="1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Mitigation:</a:t>
            </a:r>
          </a:p>
        </p:txBody>
      </p:sp>
      <p:sp>
        <p:nvSpPr>
          <p:cNvPr id="384" name="Text 32"/>
          <p:cNvSpPr txBox="1"/>
          <p:nvPr/>
        </p:nvSpPr>
        <p:spPr>
          <a:xfrm>
            <a:off x="7539514" y="4467106"/>
            <a:ext cx="3224362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300"/>
              </a:lnSpc>
              <a:buSzPct val="100000"/>
              <a:buChar char="•"/>
              <a:defRPr sz="8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Robust map versioning system with periodic automatic updates.</a:t>
            </a:r>
          </a:p>
        </p:txBody>
      </p:sp>
      <p:sp>
        <p:nvSpPr>
          <p:cNvPr id="385" name="Text 33"/>
          <p:cNvSpPr txBox="1"/>
          <p:nvPr/>
        </p:nvSpPr>
        <p:spPr>
          <a:xfrm>
            <a:off x="7539514" y="4679632"/>
            <a:ext cx="4489401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300"/>
              </a:lnSpc>
              <a:buSzPct val="100000"/>
              <a:buChar char="•"/>
              <a:defRPr sz="8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Dynamic rerouting initiated upon detecting a mismatch or significant deviation from the map.</a:t>
            </a:r>
          </a:p>
        </p:txBody>
      </p:sp>
      <p:sp>
        <p:nvSpPr>
          <p:cNvPr id="386" name="Text 34"/>
          <p:cNvSpPr txBox="1"/>
          <p:nvPr/>
        </p:nvSpPr>
        <p:spPr>
          <a:xfrm>
            <a:off x="7539514" y="4892159"/>
            <a:ext cx="4004023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300"/>
              </a:lnSpc>
              <a:buSzPct val="100000"/>
              <a:buChar char="•"/>
              <a:defRPr sz="8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Conservative instructions provided to the user when navigation confidence is low.</a:t>
            </a:r>
          </a:p>
        </p:txBody>
      </p:sp>
      <p:sp>
        <p:nvSpPr>
          <p:cNvPr id="387" name="Shape 35"/>
          <p:cNvSpPr/>
          <p:nvPr/>
        </p:nvSpPr>
        <p:spPr>
          <a:xfrm>
            <a:off x="469701" y="5299709"/>
            <a:ext cx="6790969" cy="1950126"/>
          </a:xfrm>
          <a:prstGeom prst="roundRect">
            <a:avLst>
              <a:gd name="adj" fmla="val 3751"/>
            </a:avLst>
          </a:prstGeom>
          <a:solidFill>
            <a:srgbClr val="FFFFFF"/>
          </a:solidFill>
          <a:ln w="15240">
            <a:solidFill>
              <a:srgbClr val="D8D4D4"/>
            </a:solidFill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8" name="Shape 36"/>
          <p:cNvSpPr/>
          <p:nvPr/>
        </p:nvSpPr>
        <p:spPr>
          <a:xfrm>
            <a:off x="454461" y="5299709"/>
            <a:ext cx="60961" cy="1950126"/>
          </a:xfrm>
          <a:prstGeom prst="roundRect">
            <a:avLst>
              <a:gd name="adj" fmla="val 26835"/>
            </a:avLst>
          </a:prstGeom>
          <a:solidFill>
            <a:srgbClr val="2150FE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9" name="Text 37"/>
          <p:cNvSpPr txBox="1"/>
          <p:nvPr/>
        </p:nvSpPr>
        <p:spPr>
          <a:xfrm>
            <a:off x="639604" y="5423892"/>
            <a:ext cx="2106774" cy="16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300"/>
              </a:lnSpc>
              <a:defRPr sz="1000">
                <a:solidFill>
                  <a:srgbClr val="4C4C4D"/>
                </a:solidFill>
                <a:latin typeface="Crimson Pro Semi Bold"/>
                <a:ea typeface="Crimson Pro Semi Bold"/>
                <a:cs typeface="Crimson Pro Semi Bold"/>
                <a:sym typeface="Crimson Pro Semi Bold"/>
              </a:defRPr>
            </a:lvl1pPr>
          </a:lstStyle>
          <a:p>
            <a:r>
              <a:t>Physical Robustness (Outdoor Wear)</a:t>
            </a:r>
          </a:p>
        </p:txBody>
      </p:sp>
      <p:sp>
        <p:nvSpPr>
          <p:cNvPr id="390" name="Text 38"/>
          <p:cNvSpPr txBox="1"/>
          <p:nvPr/>
        </p:nvSpPr>
        <p:spPr>
          <a:xfrm>
            <a:off x="639603" y="5659635"/>
            <a:ext cx="6496885" cy="32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1300"/>
              </a:lnSpc>
              <a:defRPr sz="800" b="1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pPr>
            <a:r>
              <a:t>Risk:</a:t>
            </a:r>
            <a:r>
              <a:rPr b="0"/>
              <a:t> Exposure to outdoor elements, such as vibration, impacts, sweat, or rain, can cause intermittent failures, connector loosening, or device shutdown.</a:t>
            </a:r>
          </a:p>
        </p:txBody>
      </p:sp>
      <p:sp>
        <p:nvSpPr>
          <p:cNvPr id="391" name="Text 39"/>
          <p:cNvSpPr txBox="1"/>
          <p:nvPr/>
        </p:nvSpPr>
        <p:spPr>
          <a:xfrm>
            <a:off x="639603" y="6073854"/>
            <a:ext cx="526208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300"/>
              </a:lnSpc>
              <a:defRPr sz="800" b="1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Mitigation:</a:t>
            </a:r>
          </a:p>
        </p:txBody>
      </p:sp>
      <p:sp>
        <p:nvSpPr>
          <p:cNvPr id="392" name="Text 40"/>
          <p:cNvSpPr txBox="1"/>
          <p:nvPr/>
        </p:nvSpPr>
        <p:spPr>
          <a:xfrm>
            <a:off x="639603" y="6313646"/>
            <a:ext cx="3388322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300"/>
              </a:lnSpc>
              <a:buSzPct val="100000"/>
              <a:buChar char="•"/>
              <a:defRPr sz="8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Design incorporating strain relief and securely fastened connectors.</a:t>
            </a:r>
          </a:p>
        </p:txBody>
      </p:sp>
      <p:sp>
        <p:nvSpPr>
          <p:cNvPr id="393" name="Text 41"/>
          <p:cNvSpPr txBox="1"/>
          <p:nvPr/>
        </p:nvSpPr>
        <p:spPr>
          <a:xfrm>
            <a:off x="639603" y="6526172"/>
            <a:ext cx="3427811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300"/>
              </a:lnSpc>
              <a:buSzPct val="100000"/>
              <a:buChar char="•"/>
              <a:defRPr sz="8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Basic sealing to protect against moisture and environmental ingress.</a:t>
            </a:r>
          </a:p>
        </p:txBody>
      </p:sp>
      <p:sp>
        <p:nvSpPr>
          <p:cNvPr id="394" name="Text 42"/>
          <p:cNvSpPr txBox="1"/>
          <p:nvPr/>
        </p:nvSpPr>
        <p:spPr>
          <a:xfrm>
            <a:off x="639603" y="6738698"/>
            <a:ext cx="2641105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300"/>
              </a:lnSpc>
              <a:buSzPct val="100000"/>
              <a:buChar char="•"/>
              <a:defRPr sz="8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Rigorous drop and field testing to ensure durability.</a:t>
            </a:r>
          </a:p>
        </p:txBody>
      </p:sp>
      <p:sp>
        <p:nvSpPr>
          <p:cNvPr id="395" name="Text 43"/>
          <p:cNvSpPr txBox="1"/>
          <p:nvPr/>
        </p:nvSpPr>
        <p:spPr>
          <a:xfrm>
            <a:off x="639603" y="6951226"/>
            <a:ext cx="3804892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300"/>
              </a:lnSpc>
              <a:buSzPct val="100000"/>
              <a:buChar char="•"/>
              <a:defRPr sz="8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Fail-safe "stop &amp; scan" message on critical fault detection to protect the user.</a:t>
            </a:r>
          </a:p>
        </p:txBody>
      </p:sp>
      <p:sp>
        <p:nvSpPr>
          <p:cNvPr id="396" name="Shape 44"/>
          <p:cNvSpPr/>
          <p:nvPr/>
        </p:nvSpPr>
        <p:spPr>
          <a:xfrm>
            <a:off x="7369612" y="5299709"/>
            <a:ext cx="6791088" cy="1950126"/>
          </a:xfrm>
          <a:prstGeom prst="roundRect">
            <a:avLst>
              <a:gd name="adj" fmla="val 3751"/>
            </a:avLst>
          </a:prstGeom>
          <a:solidFill>
            <a:srgbClr val="FFFFFF"/>
          </a:solidFill>
          <a:ln w="15240">
            <a:solidFill>
              <a:srgbClr val="D8D4D4"/>
            </a:solidFill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7" name="Shape 45"/>
          <p:cNvSpPr/>
          <p:nvPr/>
        </p:nvSpPr>
        <p:spPr>
          <a:xfrm>
            <a:off x="7354372" y="5299709"/>
            <a:ext cx="60961" cy="1950126"/>
          </a:xfrm>
          <a:prstGeom prst="roundRect">
            <a:avLst>
              <a:gd name="adj" fmla="val 26835"/>
            </a:avLst>
          </a:prstGeom>
          <a:solidFill>
            <a:srgbClr val="2150FE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8" name="Text 46"/>
          <p:cNvSpPr txBox="1"/>
          <p:nvPr/>
        </p:nvSpPr>
        <p:spPr>
          <a:xfrm>
            <a:off x="7539514" y="5423892"/>
            <a:ext cx="1346635" cy="16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300"/>
              </a:lnSpc>
              <a:defRPr sz="1000">
                <a:solidFill>
                  <a:srgbClr val="4C4C4D"/>
                </a:solidFill>
                <a:latin typeface="Crimson Pro Semi Bold"/>
                <a:ea typeface="Crimson Pro Semi Bold"/>
                <a:cs typeface="Crimson Pro Semi Bold"/>
                <a:sym typeface="Crimson Pro Semi Bold"/>
              </a:defRPr>
            </a:lvl1pPr>
          </a:lstStyle>
          <a:p>
            <a:r>
              <a:t>Privacy &amp; Data Security</a:t>
            </a:r>
          </a:p>
        </p:txBody>
      </p:sp>
      <p:sp>
        <p:nvSpPr>
          <p:cNvPr id="399" name="Text 47"/>
          <p:cNvSpPr txBox="1"/>
          <p:nvPr/>
        </p:nvSpPr>
        <p:spPr>
          <a:xfrm>
            <a:off x="7539514" y="5659635"/>
            <a:ext cx="6497004" cy="32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1300"/>
              </a:lnSpc>
              <a:defRPr sz="800" b="1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pPr>
            <a:r>
              <a:t>Risk:</a:t>
            </a:r>
            <a:r>
              <a:rPr b="0"/>
              <a:t> Wearable systems with camera/audio can raise privacy concerns (unauthorized capture, data leakage, misuse), reducing user trust and adoption.</a:t>
            </a:r>
          </a:p>
        </p:txBody>
      </p:sp>
      <p:sp>
        <p:nvSpPr>
          <p:cNvPr id="400" name="Text 48"/>
          <p:cNvSpPr txBox="1"/>
          <p:nvPr/>
        </p:nvSpPr>
        <p:spPr>
          <a:xfrm>
            <a:off x="7539514" y="6073854"/>
            <a:ext cx="526207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300"/>
              </a:lnSpc>
              <a:defRPr sz="800" b="1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Mitigation:</a:t>
            </a:r>
          </a:p>
        </p:txBody>
      </p:sp>
      <p:sp>
        <p:nvSpPr>
          <p:cNvPr id="401" name="Text 49"/>
          <p:cNvSpPr txBox="1"/>
          <p:nvPr/>
        </p:nvSpPr>
        <p:spPr>
          <a:xfrm>
            <a:off x="7539514" y="6313646"/>
            <a:ext cx="3601046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300"/>
              </a:lnSpc>
              <a:buSzPct val="100000"/>
              <a:buChar char="•"/>
              <a:defRPr sz="8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Edge-first, offline processing (no cloud upload or streaming of raw data).</a:t>
            </a:r>
          </a:p>
        </p:txBody>
      </p:sp>
      <p:sp>
        <p:nvSpPr>
          <p:cNvPr id="402" name="Text 50"/>
          <p:cNvSpPr txBox="1"/>
          <p:nvPr/>
        </p:nvSpPr>
        <p:spPr>
          <a:xfrm>
            <a:off x="7539514" y="6526172"/>
            <a:ext cx="3817293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300"/>
              </a:lnSpc>
              <a:buSzPct val="100000"/>
              <a:buChar char="•"/>
              <a:defRPr sz="8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Privacy-by-design principles, including minimal or no local storage by default.</a:t>
            </a:r>
          </a:p>
        </p:txBody>
      </p:sp>
      <p:sp>
        <p:nvSpPr>
          <p:cNvPr id="403" name="Text 51"/>
          <p:cNvSpPr txBox="1"/>
          <p:nvPr/>
        </p:nvSpPr>
        <p:spPr>
          <a:xfrm>
            <a:off x="7539514" y="6738698"/>
            <a:ext cx="3924549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300"/>
              </a:lnSpc>
              <a:buSzPct val="100000"/>
              <a:buChar char="•"/>
              <a:defRPr sz="8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defRPr>
            </a:lvl1pPr>
          </a:lstStyle>
          <a:p>
            <a:r>
              <a:t>Clear user consent mechanisms and visible status indicators for active sensing.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310;p23" descr="Google Shape;310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8" name="Group"/>
          <p:cNvGrpSpPr/>
          <p:nvPr/>
        </p:nvGrpSpPr>
        <p:grpSpPr>
          <a:xfrm>
            <a:off x="0" y="-400584"/>
            <a:ext cx="14630400" cy="8630184"/>
            <a:chOff x="0" y="0"/>
            <a:chExt cx="14630400" cy="8630183"/>
          </a:xfrm>
        </p:grpSpPr>
        <p:sp>
          <p:nvSpPr>
            <p:cNvPr id="406" name="Title"/>
            <p:cNvSpPr/>
            <p:nvPr/>
          </p:nvSpPr>
          <p:spPr>
            <a:xfrm>
              <a:off x="0" y="0"/>
              <a:ext cx="14630401" cy="298984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r>
                <a:t>Title</a:t>
              </a:r>
            </a:p>
          </p:txBody>
        </p:sp>
        <p:sp>
          <p:nvSpPr>
            <p:cNvPr id="407" name="Google Shape;311;p23"/>
            <p:cNvSpPr/>
            <p:nvPr/>
          </p:nvSpPr>
          <p:spPr>
            <a:xfrm>
              <a:off x="0" y="400583"/>
              <a:ext cx="14630401" cy="8229601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409" name="Google Shape;312;p23"/>
          <p:cNvSpPr txBox="1"/>
          <p:nvPr/>
        </p:nvSpPr>
        <p:spPr>
          <a:xfrm>
            <a:off x="793790" y="739020"/>
            <a:ext cx="658094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352"/>
              </a:lnSpc>
              <a:defRPr sz="3500">
                <a:solidFill>
                  <a:srgbClr val="74767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Conclusion and Future Work</a:t>
            </a:r>
          </a:p>
        </p:txBody>
      </p:sp>
      <p:sp>
        <p:nvSpPr>
          <p:cNvPr id="410" name="Google Shape;313;p23"/>
          <p:cNvSpPr txBox="1"/>
          <p:nvPr/>
        </p:nvSpPr>
        <p:spPr>
          <a:xfrm>
            <a:off x="793790" y="1578172"/>
            <a:ext cx="13042822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0714"/>
              </a:lnSpc>
              <a:defRPr b="1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ALAS demonstrates the feasibility of a reliable, offline, and cost-effective assistive navigation system using embedded artificial intelligence.</a:t>
            </a:r>
          </a:p>
        </p:txBody>
      </p:sp>
      <p:sp>
        <p:nvSpPr>
          <p:cNvPr id="411" name="Google Shape;314;p23"/>
          <p:cNvSpPr/>
          <p:nvPr/>
        </p:nvSpPr>
        <p:spPr>
          <a:xfrm>
            <a:off x="7303769" y="2072520"/>
            <a:ext cx="22861" cy="5417941"/>
          </a:xfrm>
          <a:prstGeom prst="roundRect">
            <a:avLst>
              <a:gd name="adj" fmla="val 50000"/>
            </a:avLst>
          </a:prstGeom>
          <a:solidFill>
            <a:srgbClr val="C5C7D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12" name="Google Shape;315;p23"/>
          <p:cNvSpPr/>
          <p:nvPr/>
        </p:nvSpPr>
        <p:spPr>
          <a:xfrm>
            <a:off x="6975157" y="2265164"/>
            <a:ext cx="362904" cy="22861"/>
          </a:xfrm>
          <a:prstGeom prst="roundRect">
            <a:avLst>
              <a:gd name="adj" fmla="val 50000"/>
            </a:avLst>
          </a:prstGeom>
          <a:solidFill>
            <a:srgbClr val="C5C7D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413" name="Google Shape;316;p23" descr="Google Shape;316;p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156" y="2208550"/>
            <a:ext cx="136089" cy="136089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Google Shape;317;p23"/>
          <p:cNvSpPr txBox="1"/>
          <p:nvPr/>
        </p:nvSpPr>
        <p:spPr>
          <a:xfrm>
            <a:off x="4218146" y="2134791"/>
            <a:ext cx="237125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25713"/>
              </a:lnSpc>
              <a:defRPr sz="1700" b="1"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Improved AI Models</a:t>
            </a:r>
          </a:p>
        </p:txBody>
      </p:sp>
      <p:sp>
        <p:nvSpPr>
          <p:cNvPr id="415" name="Google Shape;318;p23"/>
          <p:cNvSpPr txBox="1"/>
          <p:nvPr/>
        </p:nvSpPr>
        <p:spPr>
          <a:xfrm>
            <a:off x="793789" y="2527101"/>
            <a:ext cx="5795607" cy="562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60714"/>
              </a:lnSpc>
              <a:defRPr b="1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Enhancing perception capabilities for finer environmental detail and object recognition.</a:t>
            </a:r>
          </a:p>
        </p:txBody>
      </p:sp>
      <p:sp>
        <p:nvSpPr>
          <p:cNvPr id="416" name="Google Shape;319;p23"/>
          <p:cNvSpPr/>
          <p:nvPr/>
        </p:nvSpPr>
        <p:spPr>
          <a:xfrm>
            <a:off x="7292340" y="3353872"/>
            <a:ext cx="362904" cy="22861"/>
          </a:xfrm>
          <a:prstGeom prst="roundRect">
            <a:avLst>
              <a:gd name="adj" fmla="val 50000"/>
            </a:avLst>
          </a:prstGeom>
          <a:solidFill>
            <a:srgbClr val="C5C7D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417" name="Google Shape;320;p23" descr="Google Shape;320;p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156" y="3297256"/>
            <a:ext cx="136089" cy="136089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Google Shape;321;p23"/>
          <p:cNvSpPr txBox="1"/>
          <p:nvPr/>
        </p:nvSpPr>
        <p:spPr>
          <a:xfrm>
            <a:off x="8041005" y="3223498"/>
            <a:ext cx="226826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713"/>
              </a:lnSpc>
              <a:defRPr sz="1700" b="1"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Additional Sensors</a:t>
            </a:r>
          </a:p>
        </p:txBody>
      </p:sp>
      <p:sp>
        <p:nvSpPr>
          <p:cNvPr id="419" name="Google Shape;322;p23"/>
          <p:cNvSpPr txBox="1"/>
          <p:nvPr/>
        </p:nvSpPr>
        <p:spPr>
          <a:xfrm>
            <a:off x="8041005" y="3615809"/>
            <a:ext cx="5795606" cy="562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0714"/>
              </a:lnSpc>
              <a:defRPr b="1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Integration of lidar or ultrasonic sensors for improved depth perception and varied environmental conditions.</a:t>
            </a:r>
          </a:p>
        </p:txBody>
      </p:sp>
      <p:sp>
        <p:nvSpPr>
          <p:cNvPr id="420" name="Google Shape;323;p23"/>
          <p:cNvSpPr/>
          <p:nvPr/>
        </p:nvSpPr>
        <p:spPr>
          <a:xfrm>
            <a:off x="6975157" y="4292203"/>
            <a:ext cx="362904" cy="22861"/>
          </a:xfrm>
          <a:prstGeom prst="roundRect">
            <a:avLst>
              <a:gd name="adj" fmla="val 50000"/>
            </a:avLst>
          </a:prstGeom>
          <a:solidFill>
            <a:srgbClr val="C5C7D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421" name="Google Shape;324;p23" descr="Google Shape;324;p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156" y="4235589"/>
            <a:ext cx="136089" cy="136089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Google Shape;325;p23"/>
          <p:cNvSpPr txBox="1"/>
          <p:nvPr/>
        </p:nvSpPr>
        <p:spPr>
          <a:xfrm>
            <a:off x="4321135" y="4161830"/>
            <a:ext cx="226826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25713"/>
              </a:lnSpc>
              <a:defRPr sz="1700" b="1"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Hybrid Navigation</a:t>
            </a:r>
          </a:p>
        </p:txBody>
      </p:sp>
      <p:sp>
        <p:nvSpPr>
          <p:cNvPr id="423" name="Google Shape;326;p23"/>
          <p:cNvSpPr txBox="1"/>
          <p:nvPr/>
        </p:nvSpPr>
        <p:spPr>
          <a:xfrm>
            <a:off x="793789" y="4554141"/>
            <a:ext cx="5795607" cy="562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60714"/>
              </a:lnSpc>
              <a:defRPr b="1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Developing seamless transitions between indoor and outdoor navigation modes.</a:t>
            </a:r>
          </a:p>
        </p:txBody>
      </p:sp>
      <p:sp>
        <p:nvSpPr>
          <p:cNvPr id="424" name="Google Shape;327;p23"/>
          <p:cNvSpPr/>
          <p:nvPr/>
        </p:nvSpPr>
        <p:spPr>
          <a:xfrm>
            <a:off x="7292340" y="5230653"/>
            <a:ext cx="362904" cy="22861"/>
          </a:xfrm>
          <a:prstGeom prst="roundRect">
            <a:avLst>
              <a:gd name="adj" fmla="val 50000"/>
            </a:avLst>
          </a:prstGeom>
          <a:solidFill>
            <a:srgbClr val="C5C7D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425" name="Google Shape;328;p23" descr="Google Shape;328;p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156" y="5174039"/>
            <a:ext cx="136089" cy="136089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Google Shape;329;p23"/>
          <p:cNvSpPr txBox="1"/>
          <p:nvPr/>
        </p:nvSpPr>
        <p:spPr>
          <a:xfrm>
            <a:off x="8041005" y="5100280"/>
            <a:ext cx="226826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713"/>
              </a:lnSpc>
              <a:defRPr sz="1700" b="1"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Field Testing</a:t>
            </a:r>
          </a:p>
        </p:txBody>
      </p:sp>
      <p:sp>
        <p:nvSpPr>
          <p:cNvPr id="427" name="Google Shape;330;p23"/>
          <p:cNvSpPr txBox="1"/>
          <p:nvPr/>
        </p:nvSpPr>
        <p:spPr>
          <a:xfrm>
            <a:off x="8041005" y="5492591"/>
            <a:ext cx="5795606" cy="562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0714"/>
              </a:lnSpc>
              <a:defRPr b="1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Extensive validation with visually impaired users in diverse real-world scenarios.</a:t>
            </a:r>
          </a:p>
        </p:txBody>
      </p:sp>
      <p:sp>
        <p:nvSpPr>
          <p:cNvPr id="428" name="Google Shape;331;p23"/>
          <p:cNvSpPr/>
          <p:nvPr/>
        </p:nvSpPr>
        <p:spPr>
          <a:xfrm>
            <a:off x="6975157" y="6169104"/>
            <a:ext cx="362904" cy="22861"/>
          </a:xfrm>
          <a:prstGeom prst="roundRect">
            <a:avLst>
              <a:gd name="adj" fmla="val 50000"/>
            </a:avLst>
          </a:prstGeom>
          <a:solidFill>
            <a:srgbClr val="C5C7D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429" name="Google Shape;332;p23" descr="Google Shape;332;p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156" y="6112490"/>
            <a:ext cx="136089" cy="136089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Google Shape;333;p23"/>
          <p:cNvSpPr txBox="1"/>
          <p:nvPr/>
        </p:nvSpPr>
        <p:spPr>
          <a:xfrm>
            <a:off x="3873341" y="6038731"/>
            <a:ext cx="271605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25713"/>
              </a:lnSpc>
              <a:defRPr sz="1700" b="1"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Miniaturized Hardware</a:t>
            </a:r>
          </a:p>
        </p:txBody>
      </p:sp>
      <p:sp>
        <p:nvSpPr>
          <p:cNvPr id="431" name="Google Shape;334;p23"/>
          <p:cNvSpPr txBox="1"/>
          <p:nvPr/>
        </p:nvSpPr>
        <p:spPr>
          <a:xfrm>
            <a:off x="793789" y="6431041"/>
            <a:ext cx="5795607" cy="562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60714"/>
              </a:lnSpc>
              <a:defRPr b="1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Focus on reducing size and weight for enhanced wearability and aesthetics.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56;p13" descr="Google Shape;56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601503"/>
            <a:ext cx="4919306" cy="7026474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Google Shape;57;p13"/>
          <p:cNvSpPr txBox="1"/>
          <p:nvPr/>
        </p:nvSpPr>
        <p:spPr>
          <a:xfrm>
            <a:off x="793790" y="623767"/>
            <a:ext cx="7556422" cy="319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4719"/>
              </a:lnSpc>
              <a:defRPr sz="4400">
                <a:solidFill>
                  <a:srgbClr val="74767D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ALAS</a:t>
            </a:r>
          </a:p>
          <a:p>
            <a:pPr>
              <a:lnSpc>
                <a:spcPct val="124719"/>
              </a:lnSpc>
              <a:defRPr sz="4400">
                <a:solidFill>
                  <a:srgbClr val="74767D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AI-Based Smart Glasses </a:t>
            </a:r>
          </a:p>
          <a:p>
            <a:pPr>
              <a:lnSpc>
                <a:spcPct val="124719"/>
              </a:lnSpc>
              <a:defRPr sz="4400">
                <a:solidFill>
                  <a:srgbClr val="74767D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for Visually Impaired</a:t>
            </a:r>
          </a:p>
          <a:p>
            <a:pPr>
              <a:lnSpc>
                <a:spcPct val="124719"/>
              </a:lnSpc>
              <a:defRPr sz="4400">
                <a:solidFill>
                  <a:srgbClr val="74767D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Outdoor Navigation</a:t>
            </a:r>
          </a:p>
        </p:txBody>
      </p:sp>
      <p:sp>
        <p:nvSpPr>
          <p:cNvPr id="118" name="Google Shape;58;p13"/>
          <p:cNvSpPr txBox="1"/>
          <p:nvPr/>
        </p:nvSpPr>
        <p:spPr>
          <a:xfrm>
            <a:off x="793790" y="4196558"/>
            <a:ext cx="7556422" cy="801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2857"/>
              </a:lnSpc>
              <a:defRPr sz="20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An offline, edge-AI based smart glasses system providing real-time environmental perception and pedestrian navigation.</a:t>
            </a:r>
          </a:p>
        </p:txBody>
      </p:sp>
      <p:sp>
        <p:nvSpPr>
          <p:cNvPr id="119" name="Google Shape;63;p13"/>
          <p:cNvSpPr txBox="1"/>
          <p:nvPr/>
        </p:nvSpPr>
        <p:spPr>
          <a:xfrm>
            <a:off x="793790" y="7160944"/>
            <a:ext cx="7556422" cy="562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60714"/>
              </a:lnSpc>
              <a:defRPr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Graduation Project – Ankara Science University</a:t>
            </a:r>
          </a:p>
          <a:p>
            <a:pPr>
              <a:lnSpc>
                <a:spcPct val="160714"/>
              </a:lnSpc>
              <a:defRPr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Advisor: Assoc. Prof. Dr. M. Nedim Alpdemir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69;p14"/>
          <p:cNvSpPr txBox="1"/>
          <p:nvPr/>
        </p:nvSpPr>
        <p:spPr>
          <a:xfrm>
            <a:off x="793789" y="623767"/>
            <a:ext cx="719042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4719"/>
              </a:lnSpc>
              <a:defRPr sz="4400">
                <a:solidFill>
                  <a:srgbClr val="74767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Why This Project Matters</a:t>
            </a:r>
          </a:p>
        </p:txBody>
      </p:sp>
      <p:sp>
        <p:nvSpPr>
          <p:cNvPr id="149" name="Google Shape;70;p14"/>
          <p:cNvSpPr/>
          <p:nvPr/>
        </p:nvSpPr>
        <p:spPr>
          <a:xfrm>
            <a:off x="793790" y="1786176"/>
            <a:ext cx="4196358" cy="3681056"/>
          </a:xfrm>
          <a:prstGeom prst="roundRect">
            <a:avLst>
              <a:gd name="adj" fmla="val 5546"/>
            </a:avLst>
          </a:prstGeom>
          <a:solidFill>
            <a:srgbClr val="EFF0F6"/>
          </a:solidFill>
          <a:ln>
            <a:solidFill>
              <a:srgbClr val="C5C7D2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50" name="Google Shape;71;p14" descr="Google Shape;71;p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23" y="2020609"/>
            <a:ext cx="680443" cy="680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Google Shape;72;p14" descr="Google Shape;72;p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89" y="2207656"/>
            <a:ext cx="306111" cy="30611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Google Shape;73;p14"/>
          <p:cNvSpPr txBox="1"/>
          <p:nvPr/>
        </p:nvSpPr>
        <p:spPr>
          <a:xfrm>
            <a:off x="1028223" y="2927866"/>
            <a:ext cx="283523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2200"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Problem</a:t>
            </a:r>
          </a:p>
        </p:txBody>
      </p:sp>
      <p:sp>
        <p:nvSpPr>
          <p:cNvPr id="153" name="Google Shape;74;p14"/>
          <p:cNvSpPr txBox="1"/>
          <p:nvPr/>
        </p:nvSpPr>
        <p:spPr>
          <a:xfrm>
            <a:off x="1028223" y="3418283"/>
            <a:ext cx="3727491" cy="1908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2857"/>
              </a:lnSpc>
              <a:defRPr sz="17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Outdoor mobility for visually impaired individuals is limited by dynamic obstacles, complex urban infrastructure, and lack of semantic environmental awareness.</a:t>
            </a:r>
          </a:p>
        </p:txBody>
      </p:sp>
      <p:sp>
        <p:nvSpPr>
          <p:cNvPr id="154" name="Google Shape;75;p14"/>
          <p:cNvSpPr/>
          <p:nvPr/>
        </p:nvSpPr>
        <p:spPr>
          <a:xfrm>
            <a:off x="5216962" y="1786176"/>
            <a:ext cx="4196358" cy="3681056"/>
          </a:xfrm>
          <a:prstGeom prst="roundRect">
            <a:avLst>
              <a:gd name="adj" fmla="val 5546"/>
            </a:avLst>
          </a:prstGeom>
          <a:solidFill>
            <a:srgbClr val="EFF0F6"/>
          </a:solidFill>
          <a:ln>
            <a:solidFill>
              <a:srgbClr val="C5C7D2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55" name="Google Shape;76;p14" descr="Google Shape;76;p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395" y="2020609"/>
            <a:ext cx="680443" cy="680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Google Shape;77;p14" descr="Google Shape;77;p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562" y="2207656"/>
            <a:ext cx="306111" cy="30611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Google Shape;78;p14"/>
          <p:cNvSpPr txBox="1"/>
          <p:nvPr/>
        </p:nvSpPr>
        <p:spPr>
          <a:xfrm>
            <a:off x="5451395" y="2927866"/>
            <a:ext cx="283523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2200"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Motivation</a:t>
            </a:r>
          </a:p>
        </p:txBody>
      </p:sp>
      <p:sp>
        <p:nvSpPr>
          <p:cNvPr id="158" name="Google Shape;79;p14"/>
          <p:cNvSpPr txBox="1"/>
          <p:nvPr/>
        </p:nvSpPr>
        <p:spPr>
          <a:xfrm>
            <a:off x="5451395" y="3418283"/>
            <a:ext cx="3727491" cy="1494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2857"/>
              </a:lnSpc>
              <a:defRPr sz="17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Existing aids often fail to reliably detect head-level hazards or operate independently of internet connectivity, creating significant safety gaps.</a:t>
            </a:r>
          </a:p>
        </p:txBody>
      </p:sp>
      <p:sp>
        <p:nvSpPr>
          <p:cNvPr id="159" name="Google Shape;80;p14"/>
          <p:cNvSpPr/>
          <p:nvPr/>
        </p:nvSpPr>
        <p:spPr>
          <a:xfrm>
            <a:off x="9640133" y="1786176"/>
            <a:ext cx="4196359" cy="3681056"/>
          </a:xfrm>
          <a:prstGeom prst="roundRect">
            <a:avLst>
              <a:gd name="adj" fmla="val 5546"/>
            </a:avLst>
          </a:prstGeom>
          <a:solidFill>
            <a:srgbClr val="EFF0F6"/>
          </a:solidFill>
          <a:ln>
            <a:solidFill>
              <a:srgbClr val="C5C7D2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60" name="Google Shape;81;p14" descr="Google Shape;81;p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4567" y="2020609"/>
            <a:ext cx="680443" cy="680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Google Shape;82;p14" descr="Google Shape;82;p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1733" y="2207656"/>
            <a:ext cx="306111" cy="30611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Google Shape;83;p14"/>
          <p:cNvSpPr txBox="1"/>
          <p:nvPr/>
        </p:nvSpPr>
        <p:spPr>
          <a:xfrm>
            <a:off x="9874567" y="2927866"/>
            <a:ext cx="283523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2200"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Social Impact</a:t>
            </a:r>
          </a:p>
        </p:txBody>
      </p:sp>
      <p:sp>
        <p:nvSpPr>
          <p:cNvPr id="163" name="Google Shape;84;p14"/>
          <p:cNvSpPr txBox="1"/>
          <p:nvPr/>
        </p:nvSpPr>
        <p:spPr>
          <a:xfrm>
            <a:off x="9874567" y="3418283"/>
            <a:ext cx="3727491" cy="1494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2857"/>
              </a:lnSpc>
              <a:defRPr sz="17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Independent and safe mobility directly affects access to education, employment, social participation, and overall quality of life.</a:t>
            </a:r>
          </a:p>
        </p:txBody>
      </p:sp>
      <p:sp>
        <p:nvSpPr>
          <p:cNvPr id="164" name="Google Shape;85;p14"/>
          <p:cNvSpPr txBox="1"/>
          <p:nvPr/>
        </p:nvSpPr>
        <p:spPr>
          <a:xfrm>
            <a:off x="1133950" y="5977532"/>
            <a:ext cx="1270266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2857"/>
              </a:lnSpc>
              <a:defRPr sz="17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Accessible and independent mobility is a fundamental human right.</a:t>
            </a:r>
          </a:p>
        </p:txBody>
      </p:sp>
      <p:sp>
        <p:nvSpPr>
          <p:cNvPr id="165" name="Google Shape;86;p14"/>
          <p:cNvSpPr/>
          <p:nvPr/>
        </p:nvSpPr>
        <p:spPr>
          <a:xfrm>
            <a:off x="793790" y="5722382"/>
            <a:ext cx="30481" cy="873204"/>
          </a:xfrm>
          <a:prstGeom prst="rect">
            <a:avLst/>
          </a:prstGeom>
          <a:solidFill>
            <a:srgbClr val="C6C9DC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92;p15" descr="Google Shape;92;p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543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Google Shape;93;p15"/>
          <p:cNvSpPr/>
          <p:nvPr/>
        </p:nvSpPr>
        <p:spPr>
          <a:xfrm>
            <a:off x="0" y="0"/>
            <a:ext cx="14630400" cy="8235434"/>
          </a:xfrm>
          <a:prstGeom prst="rect">
            <a:avLst/>
          </a:prstGeom>
          <a:solidFill>
            <a:srgbClr val="FFFFFF">
              <a:alpha val="8470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9" name="Google Shape;94;p15"/>
          <p:cNvSpPr txBox="1"/>
          <p:nvPr/>
        </p:nvSpPr>
        <p:spPr>
          <a:xfrm>
            <a:off x="775097" y="609004"/>
            <a:ext cx="883658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4615"/>
              </a:lnSpc>
              <a:defRPr sz="3200">
                <a:solidFill>
                  <a:srgbClr val="74767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Where ALAS Fits in Assistive Technologies</a:t>
            </a:r>
          </a:p>
        </p:txBody>
      </p:sp>
      <p:sp>
        <p:nvSpPr>
          <p:cNvPr id="170" name="Google Shape;95;p15"/>
          <p:cNvSpPr txBox="1"/>
          <p:nvPr/>
        </p:nvSpPr>
        <p:spPr>
          <a:xfrm>
            <a:off x="775096" y="1377195"/>
            <a:ext cx="13080208" cy="63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2500"/>
              </a:lnSpc>
              <a:defRPr sz="16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Existing solutions in the assistive technology landscape for the visually impaired typically fall into three primary categories, each with distinct limitations:</a:t>
            </a:r>
          </a:p>
        </p:txBody>
      </p:sp>
      <p:sp>
        <p:nvSpPr>
          <p:cNvPr id="171" name="Google Shape;96;p15"/>
          <p:cNvSpPr txBox="1"/>
          <p:nvPr/>
        </p:nvSpPr>
        <p:spPr>
          <a:xfrm>
            <a:off x="775096" y="2228374"/>
            <a:ext cx="13080208" cy="345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157692"/>
              </a:lnSpc>
              <a:buClr>
                <a:srgbClr val="3D3E44"/>
              </a:buClr>
              <a:buSzPts val="1300"/>
              <a:buFont typeface="Helvetica"/>
              <a:buChar char="•"/>
              <a:defRPr sz="13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rPr sz="1600"/>
              <a:t>High-cost proprietary wearables: Often expensive and inaccessible, limiting broad adoption.</a:t>
            </a:r>
          </a:p>
        </p:txBody>
      </p:sp>
      <p:sp>
        <p:nvSpPr>
          <p:cNvPr id="172" name="Google Shape;97;p15"/>
          <p:cNvSpPr txBox="1"/>
          <p:nvPr/>
        </p:nvSpPr>
        <p:spPr>
          <a:xfrm>
            <a:off x="775096" y="2618661"/>
            <a:ext cx="13106712" cy="734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lnSpc>
                <a:spcPct val="157692"/>
              </a:lnSpc>
              <a:buClr>
                <a:srgbClr val="3D3E44"/>
              </a:buClr>
              <a:buSzPts val="1300"/>
              <a:buFont typeface="Helvetica"/>
              <a:buChar char="•"/>
              <a:defRPr sz="13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rPr sz="1600"/>
              <a:t>Smartphone-based, cloud-dependent applications: Reliant on internet connectivity, posing challenges in areas with poor network coverage and raising privacy concerns.</a:t>
            </a:r>
          </a:p>
        </p:txBody>
      </p:sp>
      <p:sp>
        <p:nvSpPr>
          <p:cNvPr id="173" name="Google Shape;98;p15"/>
          <p:cNvSpPr txBox="1"/>
          <p:nvPr/>
        </p:nvSpPr>
        <p:spPr>
          <a:xfrm>
            <a:off x="775096" y="3341132"/>
            <a:ext cx="13080208" cy="345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157692"/>
              </a:lnSpc>
              <a:buClr>
                <a:srgbClr val="3D3E44"/>
              </a:buClr>
              <a:buSzPts val="1300"/>
              <a:buFont typeface="Helvetica"/>
              <a:buChar char="•"/>
              <a:defRPr sz="13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rPr sz="1600"/>
              <a:t>Basic sensor-based aids: Offer limited contextual awareness, struggling with complex environments and dynamic obstacles.</a:t>
            </a:r>
          </a:p>
        </p:txBody>
      </p:sp>
      <p:sp>
        <p:nvSpPr>
          <p:cNvPr id="174" name="Google Shape;99;p15"/>
          <p:cNvSpPr txBox="1"/>
          <p:nvPr/>
        </p:nvSpPr>
        <p:spPr>
          <a:xfrm>
            <a:off x="775096" y="3860124"/>
            <a:ext cx="13080208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2500"/>
              </a:lnSpc>
              <a:defRPr sz="16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ALAS aims to bridge these gaps by providing an affordable, robust, and privacy-centric alternative.</a:t>
            </a:r>
          </a:p>
        </p:txBody>
      </p:sp>
      <p:pic>
        <p:nvPicPr>
          <p:cNvPr id="175" name="Google Shape;100;p15" descr="Google Shape;100;p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062" y="4379119"/>
            <a:ext cx="9810156" cy="3247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06;p16"/>
          <p:cNvSpPr txBox="1"/>
          <p:nvPr/>
        </p:nvSpPr>
        <p:spPr>
          <a:xfrm>
            <a:off x="773072" y="607457"/>
            <a:ext cx="486215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2800">
                <a:solidFill>
                  <a:srgbClr val="74767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User-Centered Capabilities</a:t>
            </a:r>
          </a:p>
        </p:txBody>
      </p:sp>
      <p:sp>
        <p:nvSpPr>
          <p:cNvPr id="178" name="Google Shape;107;p16"/>
          <p:cNvSpPr txBox="1"/>
          <p:nvPr/>
        </p:nvSpPr>
        <p:spPr>
          <a:xfrm>
            <a:off x="773072" y="1343143"/>
            <a:ext cx="13084256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636"/>
              </a:lnSpc>
              <a:defRPr sz="11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ALAS is designed with a strong focus on enhancing user independence and safety through a suite of core functionalities.</a:t>
            </a:r>
          </a:p>
        </p:txBody>
      </p:sp>
      <p:sp>
        <p:nvSpPr>
          <p:cNvPr id="179" name="Google Shape;108;p16"/>
          <p:cNvSpPr/>
          <p:nvPr/>
        </p:nvSpPr>
        <p:spPr>
          <a:xfrm>
            <a:off x="773073" y="1734263"/>
            <a:ext cx="13084255" cy="861418"/>
          </a:xfrm>
          <a:prstGeom prst="roundRect">
            <a:avLst>
              <a:gd name="adj" fmla="val 15001"/>
            </a:avLst>
          </a:prstGeom>
          <a:solidFill>
            <a:srgbClr val="FFFFFF"/>
          </a:solidFill>
          <a:ln w="15225">
            <a:solidFill>
              <a:srgbClr val="C5C7D2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0" name="Google Shape;109;p16"/>
          <p:cNvSpPr/>
          <p:nvPr/>
        </p:nvSpPr>
        <p:spPr>
          <a:xfrm>
            <a:off x="788312" y="1749504"/>
            <a:ext cx="574239" cy="830938"/>
          </a:xfrm>
          <a:prstGeom prst="roundRect">
            <a:avLst>
              <a:gd name="adj" fmla="val 19319"/>
            </a:avLst>
          </a:prstGeom>
          <a:solidFill>
            <a:srgbClr val="EFF0F6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1" name="Google Shape;110;p16"/>
          <p:cNvSpPr txBox="1"/>
          <p:nvPr/>
        </p:nvSpPr>
        <p:spPr>
          <a:xfrm>
            <a:off x="963930" y="2030372"/>
            <a:ext cx="21526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1</a:t>
            </a:r>
          </a:p>
        </p:txBody>
      </p:sp>
      <p:sp>
        <p:nvSpPr>
          <p:cNvPr id="182" name="Google Shape;111;p16"/>
          <p:cNvSpPr txBox="1"/>
          <p:nvPr/>
        </p:nvSpPr>
        <p:spPr>
          <a:xfrm>
            <a:off x="1506022" y="1892974"/>
            <a:ext cx="260735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Safe &amp; Independent Walking</a:t>
            </a:r>
          </a:p>
        </p:txBody>
      </p:sp>
      <p:sp>
        <p:nvSpPr>
          <p:cNvPr id="183" name="Google Shape;112;p16"/>
          <p:cNvSpPr txBox="1"/>
          <p:nvPr/>
        </p:nvSpPr>
        <p:spPr>
          <a:xfrm>
            <a:off x="1506021" y="2203251"/>
            <a:ext cx="12192597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636"/>
              </a:lnSpc>
              <a:defRPr sz="11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Enables confident movement in complex outdoor environments.</a:t>
            </a:r>
          </a:p>
        </p:txBody>
      </p:sp>
      <p:sp>
        <p:nvSpPr>
          <p:cNvPr id="184" name="Google Shape;113;p16"/>
          <p:cNvSpPr/>
          <p:nvPr/>
        </p:nvSpPr>
        <p:spPr>
          <a:xfrm>
            <a:off x="773073" y="2739151"/>
            <a:ext cx="13084255" cy="861418"/>
          </a:xfrm>
          <a:prstGeom prst="roundRect">
            <a:avLst>
              <a:gd name="adj" fmla="val 15001"/>
            </a:avLst>
          </a:prstGeom>
          <a:solidFill>
            <a:srgbClr val="FFFFFF"/>
          </a:solidFill>
          <a:ln w="15225">
            <a:solidFill>
              <a:srgbClr val="C5C7D2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5" name="Google Shape;114;p16"/>
          <p:cNvSpPr/>
          <p:nvPr/>
        </p:nvSpPr>
        <p:spPr>
          <a:xfrm>
            <a:off x="788312" y="2754391"/>
            <a:ext cx="574239" cy="830938"/>
          </a:xfrm>
          <a:prstGeom prst="roundRect">
            <a:avLst>
              <a:gd name="adj" fmla="val 19319"/>
            </a:avLst>
          </a:prstGeom>
          <a:solidFill>
            <a:srgbClr val="EFF0F6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6" name="Google Shape;115;p16"/>
          <p:cNvSpPr txBox="1"/>
          <p:nvPr/>
        </p:nvSpPr>
        <p:spPr>
          <a:xfrm>
            <a:off x="963930" y="3035260"/>
            <a:ext cx="21526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2</a:t>
            </a:r>
          </a:p>
        </p:txBody>
      </p:sp>
      <p:sp>
        <p:nvSpPr>
          <p:cNvPr id="187" name="Google Shape;116;p16"/>
          <p:cNvSpPr txBox="1"/>
          <p:nvPr/>
        </p:nvSpPr>
        <p:spPr>
          <a:xfrm>
            <a:off x="1506022" y="2897862"/>
            <a:ext cx="1794749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Obstacle Detection</a:t>
            </a:r>
          </a:p>
        </p:txBody>
      </p:sp>
      <p:sp>
        <p:nvSpPr>
          <p:cNvPr id="188" name="Google Shape;117;p16"/>
          <p:cNvSpPr txBox="1"/>
          <p:nvPr/>
        </p:nvSpPr>
        <p:spPr>
          <a:xfrm>
            <a:off x="1506021" y="3208139"/>
            <a:ext cx="12192597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636"/>
              </a:lnSpc>
              <a:defRPr sz="11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Identifies hazards with basic semantic descriptions, improving environmental understanding.</a:t>
            </a:r>
          </a:p>
        </p:txBody>
      </p:sp>
      <p:sp>
        <p:nvSpPr>
          <p:cNvPr id="189" name="Google Shape;118;p16"/>
          <p:cNvSpPr/>
          <p:nvPr/>
        </p:nvSpPr>
        <p:spPr>
          <a:xfrm>
            <a:off x="773073" y="3744038"/>
            <a:ext cx="13084255" cy="861418"/>
          </a:xfrm>
          <a:prstGeom prst="roundRect">
            <a:avLst>
              <a:gd name="adj" fmla="val 15001"/>
            </a:avLst>
          </a:prstGeom>
          <a:solidFill>
            <a:srgbClr val="FFFFFF"/>
          </a:solidFill>
          <a:ln w="15225">
            <a:solidFill>
              <a:srgbClr val="C5C7D2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0" name="Google Shape;119;p16"/>
          <p:cNvSpPr/>
          <p:nvPr/>
        </p:nvSpPr>
        <p:spPr>
          <a:xfrm>
            <a:off x="788312" y="3759279"/>
            <a:ext cx="574239" cy="830938"/>
          </a:xfrm>
          <a:prstGeom prst="roundRect">
            <a:avLst>
              <a:gd name="adj" fmla="val 19319"/>
            </a:avLst>
          </a:prstGeom>
          <a:solidFill>
            <a:srgbClr val="EFF0F6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1" name="Google Shape;120;p16"/>
          <p:cNvSpPr txBox="1"/>
          <p:nvPr/>
        </p:nvSpPr>
        <p:spPr>
          <a:xfrm>
            <a:off x="963930" y="4040147"/>
            <a:ext cx="21526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3</a:t>
            </a:r>
          </a:p>
        </p:txBody>
      </p:sp>
      <p:sp>
        <p:nvSpPr>
          <p:cNvPr id="192" name="Google Shape;121;p16"/>
          <p:cNvSpPr txBox="1"/>
          <p:nvPr/>
        </p:nvSpPr>
        <p:spPr>
          <a:xfrm>
            <a:off x="1506022" y="3902750"/>
            <a:ext cx="1794749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Offline Navigation</a:t>
            </a:r>
          </a:p>
        </p:txBody>
      </p:sp>
      <p:sp>
        <p:nvSpPr>
          <p:cNvPr id="193" name="Google Shape;122;p16"/>
          <p:cNvSpPr txBox="1"/>
          <p:nvPr/>
        </p:nvSpPr>
        <p:spPr>
          <a:xfrm>
            <a:off x="1506021" y="4213026"/>
            <a:ext cx="12192597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636"/>
              </a:lnSpc>
              <a:defRPr sz="11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Provides reliable pedestrian guidance without reliance on internet connectivity.</a:t>
            </a:r>
          </a:p>
        </p:txBody>
      </p:sp>
      <p:sp>
        <p:nvSpPr>
          <p:cNvPr id="194" name="Google Shape;123;p16"/>
          <p:cNvSpPr/>
          <p:nvPr/>
        </p:nvSpPr>
        <p:spPr>
          <a:xfrm>
            <a:off x="773073" y="4748927"/>
            <a:ext cx="13084255" cy="861418"/>
          </a:xfrm>
          <a:prstGeom prst="roundRect">
            <a:avLst>
              <a:gd name="adj" fmla="val 15001"/>
            </a:avLst>
          </a:prstGeom>
          <a:solidFill>
            <a:srgbClr val="FFFFFF"/>
          </a:solidFill>
          <a:ln w="15225">
            <a:solidFill>
              <a:srgbClr val="C5C7D2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5" name="Google Shape;124;p16"/>
          <p:cNvSpPr/>
          <p:nvPr/>
        </p:nvSpPr>
        <p:spPr>
          <a:xfrm>
            <a:off x="788312" y="4764166"/>
            <a:ext cx="574239" cy="830938"/>
          </a:xfrm>
          <a:prstGeom prst="roundRect">
            <a:avLst>
              <a:gd name="adj" fmla="val 19319"/>
            </a:avLst>
          </a:prstGeom>
          <a:solidFill>
            <a:srgbClr val="EFF0F6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6" name="Google Shape;125;p16"/>
          <p:cNvSpPr txBox="1"/>
          <p:nvPr/>
        </p:nvSpPr>
        <p:spPr>
          <a:xfrm>
            <a:off x="963930" y="5045035"/>
            <a:ext cx="21526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4</a:t>
            </a:r>
          </a:p>
        </p:txBody>
      </p:sp>
      <p:sp>
        <p:nvSpPr>
          <p:cNvPr id="197" name="Google Shape;126;p16"/>
          <p:cNvSpPr txBox="1"/>
          <p:nvPr/>
        </p:nvSpPr>
        <p:spPr>
          <a:xfrm>
            <a:off x="1506022" y="4907636"/>
            <a:ext cx="2566036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Hands-Free Audio Guidance</a:t>
            </a:r>
          </a:p>
        </p:txBody>
      </p:sp>
      <p:sp>
        <p:nvSpPr>
          <p:cNvPr id="198" name="Google Shape;127;p16"/>
          <p:cNvSpPr txBox="1"/>
          <p:nvPr/>
        </p:nvSpPr>
        <p:spPr>
          <a:xfrm>
            <a:off x="1506021" y="5217914"/>
            <a:ext cx="12192597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636"/>
              </a:lnSpc>
              <a:defRPr sz="11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Utilizes Text-to-Speech for intuitive, real-time directional cues and warnings.</a:t>
            </a:r>
          </a:p>
        </p:txBody>
      </p:sp>
      <p:sp>
        <p:nvSpPr>
          <p:cNvPr id="199" name="Google Shape;128;p16"/>
          <p:cNvSpPr/>
          <p:nvPr/>
        </p:nvSpPr>
        <p:spPr>
          <a:xfrm>
            <a:off x="773073" y="5753813"/>
            <a:ext cx="13084255" cy="861418"/>
          </a:xfrm>
          <a:prstGeom prst="roundRect">
            <a:avLst>
              <a:gd name="adj" fmla="val 15001"/>
            </a:avLst>
          </a:prstGeom>
          <a:solidFill>
            <a:srgbClr val="FFFFFF"/>
          </a:solidFill>
          <a:ln w="15225">
            <a:solidFill>
              <a:srgbClr val="C5C7D2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00" name="Google Shape;129;p16"/>
          <p:cNvSpPr/>
          <p:nvPr/>
        </p:nvSpPr>
        <p:spPr>
          <a:xfrm>
            <a:off x="788312" y="5769054"/>
            <a:ext cx="574239" cy="830938"/>
          </a:xfrm>
          <a:prstGeom prst="roundRect">
            <a:avLst>
              <a:gd name="adj" fmla="val 19319"/>
            </a:avLst>
          </a:prstGeom>
          <a:solidFill>
            <a:srgbClr val="EFF0F6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01" name="Google Shape;130;p16"/>
          <p:cNvSpPr txBox="1"/>
          <p:nvPr/>
        </p:nvSpPr>
        <p:spPr>
          <a:xfrm>
            <a:off x="963930" y="6049922"/>
            <a:ext cx="21526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5</a:t>
            </a:r>
          </a:p>
        </p:txBody>
      </p:sp>
      <p:sp>
        <p:nvSpPr>
          <p:cNvPr id="202" name="Google Shape;131;p16"/>
          <p:cNvSpPr txBox="1"/>
          <p:nvPr/>
        </p:nvSpPr>
        <p:spPr>
          <a:xfrm>
            <a:off x="1506022" y="5912525"/>
            <a:ext cx="1794749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Voice Commands</a:t>
            </a:r>
          </a:p>
        </p:txBody>
      </p:sp>
      <p:sp>
        <p:nvSpPr>
          <p:cNvPr id="203" name="Google Shape;132;p16"/>
          <p:cNvSpPr txBox="1"/>
          <p:nvPr/>
        </p:nvSpPr>
        <p:spPr>
          <a:xfrm>
            <a:off x="1506021" y="6222801"/>
            <a:ext cx="12192597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636"/>
              </a:lnSpc>
              <a:defRPr sz="11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Button-activated Speech-to-Text allows seamless control and information requests.</a:t>
            </a:r>
          </a:p>
        </p:txBody>
      </p:sp>
      <p:sp>
        <p:nvSpPr>
          <p:cNvPr id="204" name="Google Shape;133;p16"/>
          <p:cNvSpPr/>
          <p:nvPr/>
        </p:nvSpPr>
        <p:spPr>
          <a:xfrm>
            <a:off x="773073" y="6758702"/>
            <a:ext cx="13084255" cy="861418"/>
          </a:xfrm>
          <a:prstGeom prst="roundRect">
            <a:avLst>
              <a:gd name="adj" fmla="val 15001"/>
            </a:avLst>
          </a:prstGeom>
          <a:solidFill>
            <a:srgbClr val="FFFFFF"/>
          </a:solidFill>
          <a:ln w="15225">
            <a:solidFill>
              <a:srgbClr val="C5C7D2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05" name="Google Shape;134;p16"/>
          <p:cNvSpPr/>
          <p:nvPr/>
        </p:nvSpPr>
        <p:spPr>
          <a:xfrm>
            <a:off x="788312" y="6773942"/>
            <a:ext cx="574239" cy="830938"/>
          </a:xfrm>
          <a:prstGeom prst="roundRect">
            <a:avLst>
              <a:gd name="adj" fmla="val 19319"/>
            </a:avLst>
          </a:prstGeom>
          <a:solidFill>
            <a:srgbClr val="EFF0F6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06" name="Google Shape;135;p16"/>
          <p:cNvSpPr txBox="1"/>
          <p:nvPr/>
        </p:nvSpPr>
        <p:spPr>
          <a:xfrm>
            <a:off x="963930" y="7054809"/>
            <a:ext cx="21526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6</a:t>
            </a:r>
          </a:p>
        </p:txBody>
      </p:sp>
      <p:sp>
        <p:nvSpPr>
          <p:cNvPr id="207" name="Google Shape;136;p16"/>
          <p:cNvSpPr txBox="1"/>
          <p:nvPr/>
        </p:nvSpPr>
        <p:spPr>
          <a:xfrm>
            <a:off x="1506022" y="6917411"/>
            <a:ext cx="1794749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Privacy-Preserving</a:t>
            </a:r>
          </a:p>
        </p:txBody>
      </p:sp>
      <p:sp>
        <p:nvSpPr>
          <p:cNvPr id="208" name="Google Shape;137;p16"/>
          <p:cNvSpPr txBox="1"/>
          <p:nvPr/>
        </p:nvSpPr>
        <p:spPr>
          <a:xfrm>
            <a:off x="1506021" y="7227689"/>
            <a:ext cx="12192597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636"/>
              </a:lnSpc>
              <a:defRPr sz="11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Ensures all data processing occurs locally on the device, safeguarding user privacy.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143;p17" descr="Google Shape;143;p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Google Shape;144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980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2" name="Google Shape;145;p17"/>
          <p:cNvSpPr txBox="1"/>
          <p:nvPr/>
        </p:nvSpPr>
        <p:spPr>
          <a:xfrm>
            <a:off x="793790" y="909756"/>
            <a:ext cx="784598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4000">
                <a:solidFill>
                  <a:srgbClr val="74767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System Architecture Overview</a:t>
            </a:r>
          </a:p>
        </p:txBody>
      </p:sp>
      <p:sp>
        <p:nvSpPr>
          <p:cNvPr id="213" name="Google Shape;146;p17"/>
          <p:cNvSpPr txBox="1"/>
          <p:nvPr/>
        </p:nvSpPr>
        <p:spPr>
          <a:xfrm>
            <a:off x="793790" y="1853802"/>
            <a:ext cx="1304282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9375"/>
              </a:lnSpc>
              <a:defRPr sz="16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The ALAS system is built upon a robust architecture designed for efficiency, reliability, and modularity.</a:t>
            </a:r>
          </a:p>
        </p:txBody>
      </p:sp>
      <p:sp>
        <p:nvSpPr>
          <p:cNvPr id="214" name="Google Shape;147;p17"/>
          <p:cNvSpPr txBox="1"/>
          <p:nvPr/>
        </p:nvSpPr>
        <p:spPr>
          <a:xfrm>
            <a:off x="793789" y="2410062"/>
            <a:ext cx="130428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59375"/>
              </a:lnSpc>
              <a:defRPr sz="1600" b="1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Smart Glass Layer:</a:t>
            </a:r>
            <a:r>
              <a:rPr b="0"/>
              <a:t> Captures scene and user inputs via RGB camera, IMU, microphone/speaker, and a touch button for interaction.</a:t>
            </a:r>
          </a:p>
        </p:txBody>
      </p:sp>
      <p:sp>
        <p:nvSpPr>
          <p:cNvPr id="215" name="Google Shape;148;p17"/>
          <p:cNvSpPr txBox="1"/>
          <p:nvPr/>
        </p:nvSpPr>
        <p:spPr>
          <a:xfrm>
            <a:off x="793790" y="2808208"/>
            <a:ext cx="13042822" cy="625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59375"/>
              </a:lnSpc>
              <a:defRPr sz="1600" b="1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Computing/Power Layer:</a:t>
            </a:r>
            <a:r>
              <a:rPr b="0"/>
              <a:t> Runs real-time on-device AI inference on Jetson, performs sensor fusion (camera/IMU/GPS), executes routing/alerts, and supplies power via the battery and PM module.</a:t>
            </a:r>
          </a:p>
        </p:txBody>
      </p:sp>
      <p:sp>
        <p:nvSpPr>
          <p:cNvPr id="216" name="Google Shape;149;p17"/>
          <p:cNvSpPr txBox="1"/>
          <p:nvPr/>
        </p:nvSpPr>
        <p:spPr>
          <a:xfrm>
            <a:off x="793789" y="3599153"/>
            <a:ext cx="13042801" cy="1395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59375"/>
              </a:lnSpc>
              <a:defRPr sz="1600" b="1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Modular Software Architecture:</a:t>
            </a:r>
            <a:r>
              <a:rPr b="0"/>
              <a:t> Pipeline-based flow (Capture → Preprocess → Perception → Navigation → Feedback) so models and algorithms can be swapped or upgraded easily.</a:t>
            </a:r>
            <a:br>
              <a:rPr b="0"/>
            </a:br>
            <a:endParaRPr b="0"/>
          </a:p>
        </p:txBody>
      </p:sp>
      <p:sp>
        <p:nvSpPr>
          <p:cNvPr id="217" name="Google Shape;150;p17"/>
          <p:cNvSpPr/>
          <p:nvPr/>
        </p:nvSpPr>
        <p:spPr>
          <a:xfrm>
            <a:off x="2072325" y="4466449"/>
            <a:ext cx="4376400" cy="3166501"/>
          </a:xfrm>
          <a:prstGeom prst="rect">
            <a:avLst/>
          </a:prstGeom>
          <a:solidFill>
            <a:srgbClr val="FFFFFF"/>
          </a:solidFill>
          <a:ln>
            <a:solidFill>
              <a:srgbClr val="44546A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8" name="Google Shape;151;p17"/>
          <p:cNvSpPr/>
          <p:nvPr/>
        </p:nvSpPr>
        <p:spPr>
          <a:xfrm>
            <a:off x="7825950" y="4395425"/>
            <a:ext cx="4711201" cy="3237601"/>
          </a:xfrm>
          <a:prstGeom prst="rect">
            <a:avLst/>
          </a:prstGeom>
          <a:solidFill>
            <a:srgbClr val="FFFFFF"/>
          </a:solidFill>
          <a:ln>
            <a:solidFill>
              <a:srgbClr val="44546A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219" name="sys32.pngGoogle Shape;152;p17" descr="sys32.pngGoogle Shape;152;p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224" y="4395425"/>
            <a:ext cx="10631978" cy="3834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16;p21"/>
          <p:cNvGrpSpPr/>
          <p:nvPr/>
        </p:nvGrpSpPr>
        <p:grpSpPr>
          <a:xfrm>
            <a:off x="354" y="32095"/>
            <a:ext cx="14629692" cy="8165410"/>
            <a:chOff x="0" y="0"/>
            <a:chExt cx="14629691" cy="8165409"/>
          </a:xfrm>
        </p:grpSpPr>
        <p:sp>
          <p:nvSpPr>
            <p:cNvPr id="221" name="Rectangle"/>
            <p:cNvSpPr/>
            <p:nvPr/>
          </p:nvSpPr>
          <p:spPr>
            <a:xfrm>
              <a:off x="0" y="0"/>
              <a:ext cx="14629692" cy="8165410"/>
            </a:xfrm>
            <a:prstGeom prst="rect">
              <a:avLst/>
            </a:prstGeom>
            <a:solidFill>
              <a:srgbClr val="F5F7FD">
                <a:alpha val="847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pic>
          <p:nvPicPr>
            <p:cNvPr id="222" name="image28.jpeg" descr="image28.jpe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4629692" cy="81654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156;p18"/>
          <p:cNvSpPr txBox="1"/>
          <p:nvPr/>
        </p:nvSpPr>
        <p:spPr>
          <a:xfrm>
            <a:off x="793790" y="623767"/>
            <a:ext cx="482024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333"/>
              </a:lnSpc>
              <a:defRPr sz="3700">
                <a:solidFill>
                  <a:srgbClr val="74767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Perception Pipeline</a:t>
            </a:r>
          </a:p>
        </p:txBody>
      </p:sp>
      <p:sp>
        <p:nvSpPr>
          <p:cNvPr id="226" name="Google Shape;157;p18"/>
          <p:cNvSpPr txBox="1"/>
          <p:nvPr/>
        </p:nvSpPr>
        <p:spPr>
          <a:xfrm>
            <a:off x="793790" y="1611749"/>
            <a:ext cx="13042822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0000"/>
              </a:lnSpc>
              <a:defRPr sz="15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The perception pipeline in ALAS is critical for real-time environmental understanding, enabling effective obstacle awareness and safe navigation.</a:t>
            </a:r>
          </a:p>
        </p:txBody>
      </p:sp>
      <p:pic>
        <p:nvPicPr>
          <p:cNvPr id="227" name="Google Shape;158;p18" descr="Google Shape;158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36933"/>
            <a:ext cx="6521410" cy="771169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Google Shape;159;p18"/>
          <p:cNvSpPr txBox="1"/>
          <p:nvPr/>
        </p:nvSpPr>
        <p:spPr>
          <a:xfrm>
            <a:off x="986551" y="3100864"/>
            <a:ext cx="24099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7027"/>
              </a:lnSpc>
              <a:defRPr sz="1800"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Image Capture</a:t>
            </a:r>
          </a:p>
        </p:txBody>
      </p:sp>
      <p:sp>
        <p:nvSpPr>
          <p:cNvPr id="229" name="Google Shape;160;p18"/>
          <p:cNvSpPr txBox="1"/>
          <p:nvPr/>
        </p:nvSpPr>
        <p:spPr>
          <a:xfrm>
            <a:off x="986551" y="3517701"/>
            <a:ext cx="613588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0000"/>
              </a:lnSpc>
              <a:defRPr sz="15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High-resolution image acquisition from the integrated camera module.</a:t>
            </a:r>
          </a:p>
        </p:txBody>
      </p:sp>
      <p:pic>
        <p:nvPicPr>
          <p:cNvPr id="230" name="Google Shape;161;p18" descr="Google Shape;161;p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136933"/>
            <a:ext cx="6521410" cy="771169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Google Shape;162;p18"/>
          <p:cNvSpPr txBox="1"/>
          <p:nvPr/>
        </p:nvSpPr>
        <p:spPr>
          <a:xfrm>
            <a:off x="7507961" y="3100864"/>
            <a:ext cx="24099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7027"/>
              </a:lnSpc>
              <a:defRPr sz="1800"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Preprocessing</a:t>
            </a:r>
          </a:p>
        </p:txBody>
      </p:sp>
      <p:sp>
        <p:nvSpPr>
          <p:cNvPr id="232" name="Google Shape;163;p18"/>
          <p:cNvSpPr txBox="1"/>
          <p:nvPr/>
        </p:nvSpPr>
        <p:spPr>
          <a:xfrm>
            <a:off x="7507961" y="3517701"/>
            <a:ext cx="613588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0000"/>
              </a:lnSpc>
              <a:defRPr sz="15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Image enhancement and noise reduction to optimize input for AI models.</a:t>
            </a:r>
          </a:p>
        </p:txBody>
      </p:sp>
      <p:pic>
        <p:nvPicPr>
          <p:cNvPr id="233" name="Google Shape;164;p18" descr="Google Shape;164;p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327207"/>
            <a:ext cx="6521410" cy="771169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Google Shape;165;p18"/>
          <p:cNvSpPr txBox="1"/>
          <p:nvPr/>
        </p:nvSpPr>
        <p:spPr>
          <a:xfrm>
            <a:off x="986551" y="5291137"/>
            <a:ext cx="25122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7027"/>
              </a:lnSpc>
              <a:defRPr sz="1800"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AI-Based Perception</a:t>
            </a:r>
          </a:p>
        </p:txBody>
      </p:sp>
      <p:sp>
        <p:nvSpPr>
          <p:cNvPr id="235" name="Google Shape;166;p18"/>
          <p:cNvSpPr txBox="1"/>
          <p:nvPr/>
        </p:nvSpPr>
        <p:spPr>
          <a:xfrm>
            <a:off x="986551" y="5707974"/>
            <a:ext cx="6135887" cy="594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0000"/>
              </a:lnSpc>
              <a:defRPr sz="15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Utilizes semantic segmentation and object detection for comprehensive environmental understanding.</a:t>
            </a:r>
          </a:p>
        </p:txBody>
      </p:sp>
      <p:pic>
        <p:nvPicPr>
          <p:cNvPr id="236" name="Google Shape;167;p18" descr="Google Shape;167;p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327207"/>
            <a:ext cx="6521410" cy="771169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Google Shape;168;p18"/>
          <p:cNvSpPr txBox="1"/>
          <p:nvPr/>
        </p:nvSpPr>
        <p:spPr>
          <a:xfrm>
            <a:off x="7507961" y="5291137"/>
            <a:ext cx="327719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7027"/>
              </a:lnSpc>
              <a:defRPr sz="1800"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Obstacle &amp; Risk Estimation</a:t>
            </a:r>
          </a:p>
        </p:txBody>
      </p:sp>
      <p:sp>
        <p:nvSpPr>
          <p:cNvPr id="238" name="Google Shape;169;p18"/>
          <p:cNvSpPr txBox="1"/>
          <p:nvPr/>
        </p:nvSpPr>
        <p:spPr>
          <a:xfrm>
            <a:off x="7507961" y="5707974"/>
            <a:ext cx="6135887" cy="594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0000"/>
              </a:lnSpc>
              <a:defRPr sz="15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Calculates distance to detected objects and assesses potential collision risks.</a:t>
            </a:r>
          </a:p>
        </p:txBody>
      </p:sp>
      <p:sp>
        <p:nvSpPr>
          <p:cNvPr id="239" name="Google Shape;170;p18"/>
          <p:cNvSpPr txBox="1"/>
          <p:nvPr/>
        </p:nvSpPr>
        <p:spPr>
          <a:xfrm>
            <a:off x="793790" y="6734294"/>
            <a:ext cx="13042822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0000"/>
              </a:lnSpc>
              <a:defRPr sz="15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Edge AI is chosen for low latency, reliability in varying conditions, and enhanced user privacy through on-device processing.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176;p19"/>
          <p:cNvSpPr txBox="1"/>
          <p:nvPr/>
        </p:nvSpPr>
        <p:spPr>
          <a:xfrm>
            <a:off x="793789" y="623767"/>
            <a:ext cx="9781463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4719"/>
              </a:lnSpc>
              <a:defRPr sz="4400">
                <a:solidFill>
                  <a:srgbClr val="74767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Offline Navigation and Interaction</a:t>
            </a:r>
          </a:p>
        </p:txBody>
      </p:sp>
      <p:sp>
        <p:nvSpPr>
          <p:cNvPr id="242" name="Google Shape;177;p19"/>
          <p:cNvSpPr txBox="1"/>
          <p:nvPr/>
        </p:nvSpPr>
        <p:spPr>
          <a:xfrm>
            <a:off x="793790" y="1786176"/>
            <a:ext cx="13042822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2857"/>
              </a:lnSpc>
              <a:defRPr sz="17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ALAS provides robust, internet-independent navigation complemented by intuitive user interaction methods.</a:t>
            </a:r>
          </a:p>
        </p:txBody>
      </p:sp>
      <p:sp>
        <p:nvSpPr>
          <p:cNvPr id="243" name="Google Shape;178;p19"/>
          <p:cNvSpPr txBox="1"/>
          <p:nvPr/>
        </p:nvSpPr>
        <p:spPr>
          <a:xfrm>
            <a:off x="1857256" y="2852260"/>
            <a:ext cx="283523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25000"/>
              </a:lnSpc>
              <a:defRPr sz="2200"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Voice Commands</a:t>
            </a:r>
          </a:p>
        </p:txBody>
      </p:sp>
      <p:sp>
        <p:nvSpPr>
          <p:cNvPr id="244" name="Google Shape;179;p19"/>
          <p:cNvSpPr txBox="1"/>
          <p:nvPr/>
        </p:nvSpPr>
        <p:spPr>
          <a:xfrm>
            <a:off x="793790" y="3342680"/>
            <a:ext cx="3898703" cy="667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62857"/>
              </a:lnSpc>
              <a:defRPr sz="17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User initiates commands via button-activated Speech-to-Text.</a:t>
            </a:r>
          </a:p>
        </p:txBody>
      </p:sp>
      <p:pic>
        <p:nvPicPr>
          <p:cNvPr id="245" name="Google Shape;180;p19" descr="Google Shape;180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2" y="2404229"/>
            <a:ext cx="4564976" cy="4564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Google Shape;181;p19" descr="Google Shape;181;p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731" y="3209687"/>
            <a:ext cx="339329" cy="339329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Google Shape;182;p19"/>
          <p:cNvSpPr txBox="1"/>
          <p:nvPr/>
        </p:nvSpPr>
        <p:spPr>
          <a:xfrm>
            <a:off x="9937790" y="2670810"/>
            <a:ext cx="283523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2200"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Path Planning</a:t>
            </a:r>
          </a:p>
        </p:txBody>
      </p:sp>
      <p:sp>
        <p:nvSpPr>
          <p:cNvPr id="248" name="Google Shape;183;p19"/>
          <p:cNvSpPr txBox="1"/>
          <p:nvPr/>
        </p:nvSpPr>
        <p:spPr>
          <a:xfrm>
            <a:off x="9937790" y="3161227"/>
            <a:ext cx="3898822" cy="108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2857"/>
              </a:lnSpc>
              <a:defRPr sz="17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On-device A* algorithm computes optimal routes using pre-loaded map data.</a:t>
            </a:r>
          </a:p>
        </p:txBody>
      </p:sp>
      <p:pic>
        <p:nvPicPr>
          <p:cNvPr id="249" name="Google Shape;184;p19" descr="Google Shape;184;p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2" y="2404229"/>
            <a:ext cx="4564976" cy="4564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Google Shape;185;p19" descr="Google Shape;185;p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604" y="3598188"/>
            <a:ext cx="339329" cy="339329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Google Shape;186;p19"/>
          <p:cNvSpPr txBox="1"/>
          <p:nvPr/>
        </p:nvSpPr>
        <p:spPr>
          <a:xfrm>
            <a:off x="9937790" y="5123377"/>
            <a:ext cx="283523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2200"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Audio Guidance</a:t>
            </a:r>
          </a:p>
        </p:txBody>
      </p:sp>
      <p:sp>
        <p:nvSpPr>
          <p:cNvPr id="252" name="Google Shape;187;p19"/>
          <p:cNvSpPr txBox="1"/>
          <p:nvPr/>
        </p:nvSpPr>
        <p:spPr>
          <a:xfrm>
            <a:off x="9937790" y="5613796"/>
            <a:ext cx="3898822" cy="108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2857"/>
              </a:lnSpc>
              <a:defRPr sz="17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Text-to-Speech provides real-time turn-by-turn directions and environmental alerts.</a:t>
            </a:r>
          </a:p>
        </p:txBody>
      </p:sp>
      <p:pic>
        <p:nvPicPr>
          <p:cNvPr id="253" name="Google Shape;188;p19" descr="Google Shape;188;p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2" y="2404229"/>
            <a:ext cx="4564976" cy="4564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Google Shape;189;p19" descr="Google Shape;189;p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4103" y="5824061"/>
            <a:ext cx="339329" cy="33932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Google Shape;190;p19"/>
          <p:cNvSpPr txBox="1"/>
          <p:nvPr/>
        </p:nvSpPr>
        <p:spPr>
          <a:xfrm>
            <a:off x="1255990" y="5123377"/>
            <a:ext cx="343650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25000"/>
              </a:lnSpc>
              <a:defRPr sz="2200">
                <a:solidFill>
                  <a:srgbClr val="3D3E4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Route Deviation Checks</a:t>
            </a:r>
          </a:p>
        </p:txBody>
      </p:sp>
      <p:sp>
        <p:nvSpPr>
          <p:cNvPr id="256" name="Google Shape;191;p19"/>
          <p:cNvSpPr txBox="1"/>
          <p:nvPr/>
        </p:nvSpPr>
        <p:spPr>
          <a:xfrm>
            <a:off x="793790" y="5613796"/>
            <a:ext cx="3898703" cy="667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62857"/>
              </a:lnSpc>
              <a:defRPr sz="17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Continuous monitoring and re-routing in case of off-path movement.</a:t>
            </a:r>
          </a:p>
        </p:txBody>
      </p:sp>
      <p:pic>
        <p:nvPicPr>
          <p:cNvPr id="257" name="Google Shape;192;p19" descr="Google Shape;192;p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2" y="2404229"/>
            <a:ext cx="4564976" cy="4564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Google Shape;193;p19" descr="Google Shape;193;p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8230" y="5435560"/>
            <a:ext cx="339329" cy="339329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Google Shape;194;p19"/>
          <p:cNvSpPr txBox="1"/>
          <p:nvPr/>
        </p:nvSpPr>
        <p:spPr>
          <a:xfrm>
            <a:off x="793790" y="7224355"/>
            <a:ext cx="13042822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2857"/>
              </a:lnSpc>
              <a:defRPr sz="1700">
                <a:solidFill>
                  <a:srgbClr val="3D3E44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This closed-loop system ensures consistent and adaptive navigation assistance.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67DCD3A378654FB782481654DDFAF8" ma:contentTypeVersion="10" ma:contentTypeDescription="Create a new document." ma:contentTypeScope="" ma:versionID="b7129e4480602068c31599e0710f1375">
  <xsd:schema xmlns:xsd="http://www.w3.org/2001/XMLSchema" xmlns:xs="http://www.w3.org/2001/XMLSchema" xmlns:p="http://schemas.microsoft.com/office/2006/metadata/properties" xmlns:ns2="c64174e5-ca81-471a-9595-bc5d47ffda2c" xmlns:ns3="c2f6250e-5ccb-493c-bffa-c0e948309dbe" targetNamespace="http://schemas.microsoft.com/office/2006/metadata/properties" ma:root="true" ma:fieldsID="751a8c278bba12faaef9e93356308721" ns2:_="" ns3:_="">
    <xsd:import namespace="c64174e5-ca81-471a-9595-bc5d47ffda2c"/>
    <xsd:import namespace="c2f6250e-5ccb-493c-bffa-c0e948309d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4174e5-ca81-471a-9595-bc5d47ffda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9adc9fa-319b-4521-a2f9-185322eb82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6250e-5ccb-493c-bffa-c0e948309db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684d23c-9b15-4e7e-b1f6-a91e1b1ed38f}" ma:internalName="TaxCatchAll" ma:showField="CatchAllData" ma:web="c2f6250e-5ccb-493c-bffa-c0e948309d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2f6250e-5ccb-493c-bffa-c0e948309dbe" xsi:nil="true"/>
    <lcf76f155ced4ddcb4097134ff3c332f xmlns="c64174e5-ca81-471a-9595-bc5d47ffda2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97D8F19-ED55-4DB6-9CEB-EDDBF101E7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F8A64C-10F0-411E-8D4C-76A175E5D9E4}">
  <ds:schemaRefs>
    <ds:schemaRef ds:uri="c2f6250e-5ccb-493c-bffa-c0e948309dbe"/>
    <ds:schemaRef ds:uri="c64174e5-ca81-471a-9595-bc5d47ffda2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04A24C4-129D-424D-96A1-1576829EEADB}">
  <ds:schemaRefs>
    <ds:schemaRef ds:uri="c2f6250e-5ccb-493c-bffa-c0e948309dbe"/>
    <ds:schemaRef ds:uri="c64174e5-ca81-471a-9595-bc5d47ffda2c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15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2026-01-15T09:34:50Z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0x010100B867DCD3A378654FB782481654DDFAF8</vt:lpwstr>
  </property>
  <property fmtid="{D5CDD505-2E9C-101B-9397-08002B2CF9AE}" pid="3" name="MediaServiceImageTags">
    <vt:lpwstr/>
  </property>
</Properties>
</file>